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73" r:id="rId2"/>
    <p:sldId id="289" r:id="rId3"/>
    <p:sldId id="266" r:id="rId4"/>
    <p:sldId id="267" r:id="rId5"/>
    <p:sldId id="268" r:id="rId6"/>
    <p:sldId id="274" r:id="rId7"/>
    <p:sldId id="278" r:id="rId8"/>
    <p:sldId id="275" r:id="rId9"/>
    <p:sldId id="277" r:id="rId10"/>
    <p:sldId id="279" r:id="rId11"/>
    <p:sldId id="270" r:id="rId12"/>
    <p:sldId id="290" r:id="rId13"/>
    <p:sldId id="258" r:id="rId14"/>
    <p:sldId id="260" r:id="rId15"/>
    <p:sldId id="264" r:id="rId16"/>
    <p:sldId id="284" r:id="rId17"/>
    <p:sldId id="280" r:id="rId18"/>
    <p:sldId id="281" r:id="rId19"/>
    <p:sldId id="295" r:id="rId20"/>
    <p:sldId id="282" r:id="rId21"/>
    <p:sldId id="293" r:id="rId22"/>
    <p:sldId id="296" r:id="rId23"/>
    <p:sldId id="294" r:id="rId24"/>
    <p:sldId id="299" r:id="rId25"/>
    <p:sldId id="298" r:id="rId26"/>
    <p:sldId id="291" r:id="rId27"/>
    <p:sldId id="261" r:id="rId28"/>
    <p:sldId id="292" r:id="rId29"/>
    <p:sldId id="285" r:id="rId30"/>
    <p:sldId id="286" r:id="rId31"/>
    <p:sldId id="287" r:id="rId32"/>
    <p:sldId id="288" r:id="rId33"/>
    <p:sldId id="27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433A77-E7FB-9A4E-A268-A9BB19C4DD96}">
          <p14:sldIdLst>
            <p14:sldId id="273"/>
            <p14:sldId id="289"/>
            <p14:sldId id="266"/>
            <p14:sldId id="267"/>
            <p14:sldId id="268"/>
            <p14:sldId id="274"/>
            <p14:sldId id="278"/>
            <p14:sldId id="275"/>
            <p14:sldId id="277"/>
            <p14:sldId id="279"/>
            <p14:sldId id="270"/>
            <p14:sldId id="290"/>
            <p14:sldId id="258"/>
            <p14:sldId id="260"/>
            <p14:sldId id="264"/>
            <p14:sldId id="284"/>
            <p14:sldId id="280"/>
            <p14:sldId id="281"/>
            <p14:sldId id="295"/>
            <p14:sldId id="282"/>
            <p14:sldId id="293"/>
            <p14:sldId id="296"/>
          </p14:sldIdLst>
        </p14:section>
        <p14:section name="Observation 3" id="{FB9CF46F-79DD-F74E-9907-4149D88046F8}">
          <p14:sldIdLst>
            <p14:sldId id="294"/>
            <p14:sldId id="299"/>
            <p14:sldId id="298"/>
            <p14:sldId id="291"/>
            <p14:sldId id="261"/>
            <p14:sldId id="292"/>
            <p14:sldId id="285"/>
            <p14:sldId id="286"/>
            <p14:sldId id="287"/>
            <p14:sldId id="288"/>
            <p14:sldId id="2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77358" autoAdjust="0"/>
  </p:normalViewPr>
  <p:slideViewPr>
    <p:cSldViewPr snapToGrid="0" snapToObjects="1">
      <p:cViewPr varScale="1">
        <p:scale>
          <a:sx n="104" d="100"/>
          <a:sy n="104" d="100"/>
        </p:scale>
        <p:origin x="-258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A4D267-BF6D-CC4C-B887-F3B3B66182C4}" type="datetimeFigureOut">
              <a:rPr lang="en-US" smtClean="0"/>
              <a:t>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8C847-9533-EC4E-AEB1-2853301A51EA}" type="slidenum">
              <a:rPr lang="en-US" smtClean="0"/>
              <a:t>‹#›</a:t>
            </a:fld>
            <a:endParaRPr lang="en-US"/>
          </a:p>
        </p:txBody>
      </p:sp>
    </p:spTree>
    <p:extLst>
      <p:ext uri="{BB962C8B-B14F-4D97-AF65-F5344CB8AC3E}">
        <p14:creationId xmlns:p14="http://schemas.microsoft.com/office/powerpoint/2010/main" val="10954430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possible parameters:</a:t>
            </a:r>
            <a:r>
              <a:rPr lang="en-US" baseline="0" dirty="0" smtClean="0"/>
              <a:t> The maximum degree, number of connected components, The amount of edges you need to remove before the instance is a tree</a:t>
            </a:r>
            <a:endParaRPr lang="en-US" dirty="0"/>
          </a:p>
        </p:txBody>
      </p:sp>
      <p:sp>
        <p:nvSpPr>
          <p:cNvPr id="4" name="Slide Number Placeholder 3"/>
          <p:cNvSpPr>
            <a:spLocks noGrp="1"/>
          </p:cNvSpPr>
          <p:nvPr>
            <p:ph type="sldNum" sz="quarter" idx="10"/>
          </p:nvPr>
        </p:nvSpPr>
        <p:spPr/>
        <p:txBody>
          <a:bodyPr/>
          <a:lstStyle/>
          <a:p>
            <a:fld id="{A418C847-9533-EC4E-AEB1-2853301A51EA}" type="slidenum">
              <a:rPr lang="en-US" smtClean="0"/>
              <a:t>6</a:t>
            </a:fld>
            <a:endParaRPr lang="en-US"/>
          </a:p>
        </p:txBody>
      </p:sp>
    </p:spTree>
    <p:extLst>
      <p:ext uri="{BB962C8B-B14F-4D97-AF65-F5344CB8AC3E}">
        <p14:creationId xmlns:p14="http://schemas.microsoft.com/office/powerpoint/2010/main" val="73922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slide demonstrates the idea that every problem in NP-complete</a:t>
            </a:r>
            <a:r>
              <a:rPr lang="en-US" baseline="0" dirty="0" smtClean="0"/>
              <a:t> can be parameterized by a naïve and totally </a:t>
            </a:r>
            <a:r>
              <a:rPr lang="en-US" baseline="0" dirty="0" err="1" smtClean="0"/>
              <a:t>disfunctional</a:t>
            </a:r>
            <a:r>
              <a:rPr lang="en-US" baseline="0" dirty="0" smtClean="0"/>
              <a:t> parameter.</a:t>
            </a:r>
          </a:p>
          <a:p>
            <a:endParaRPr lang="en-US" dirty="0"/>
          </a:p>
        </p:txBody>
      </p:sp>
      <p:sp>
        <p:nvSpPr>
          <p:cNvPr id="4" name="Slide Number Placeholder 3"/>
          <p:cNvSpPr>
            <a:spLocks noGrp="1"/>
          </p:cNvSpPr>
          <p:nvPr>
            <p:ph type="sldNum" sz="quarter" idx="10"/>
          </p:nvPr>
        </p:nvSpPr>
        <p:spPr/>
        <p:txBody>
          <a:bodyPr/>
          <a:lstStyle/>
          <a:p>
            <a:fld id="{A418C847-9533-EC4E-AEB1-2853301A51EA}" type="slidenum">
              <a:rPr lang="en-US" smtClean="0"/>
              <a:t>12</a:t>
            </a:fld>
            <a:endParaRPr lang="en-US"/>
          </a:p>
        </p:txBody>
      </p:sp>
    </p:spTree>
    <p:extLst>
      <p:ext uri="{BB962C8B-B14F-4D97-AF65-F5344CB8AC3E}">
        <p14:creationId xmlns:p14="http://schemas.microsoft.com/office/powerpoint/2010/main" val="418159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assignment to its opposite value yields a new truth assignment that now satisfies</a:t>
            </a:r>
            <a:br>
              <a:rPr lang="en-US" dirty="0" smtClean="0"/>
            </a:br>
            <a:r>
              <a:rPr lang="en-US" dirty="0" smtClean="0"/>
              <a:t>at </a:t>
            </a:r>
            <a:r>
              <a:rPr lang="en-US" baseline="30000" dirty="0" smtClean="0"/>
              <a:t>⌈</a:t>
            </a:r>
            <a:r>
              <a:rPr lang="en-US" dirty="0" smtClean="0"/>
              <a:t>m/2</a:t>
            </a:r>
            <a:r>
              <a:rPr lang="en-US" baseline="30000" dirty="0" smtClean="0"/>
              <a:t>⌉</a:t>
            </a:r>
            <a:r>
              <a:rPr lang="en-US" dirty="0" smtClean="0"/>
              <a:t> clauses.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418C847-9533-EC4E-AEB1-2853301A51EA}" type="slidenum">
              <a:rPr lang="en-US" smtClean="0"/>
              <a:t>18</a:t>
            </a:fld>
            <a:endParaRPr lang="en-US"/>
          </a:p>
        </p:txBody>
      </p:sp>
    </p:spTree>
    <p:extLst>
      <p:ext uri="{BB962C8B-B14F-4D97-AF65-F5344CB8AC3E}">
        <p14:creationId xmlns:p14="http://schemas.microsoft.com/office/powerpoint/2010/main" val="4260402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8C847-9533-EC4E-AEB1-2853301A51EA}" type="slidenum">
              <a:rPr lang="en-US" smtClean="0"/>
              <a:t>21</a:t>
            </a:fld>
            <a:endParaRPr lang="en-US"/>
          </a:p>
        </p:txBody>
      </p:sp>
    </p:spTree>
    <p:extLst>
      <p:ext uri="{BB962C8B-B14F-4D97-AF65-F5344CB8AC3E}">
        <p14:creationId xmlns:p14="http://schemas.microsoft.com/office/powerpoint/2010/main" val="386248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30000" dirty="0" smtClean="0">
                <a:solidFill>
                  <a:schemeClr val="tx1"/>
                </a:solidFill>
                <a:latin typeface="+mn-lt"/>
                <a:ea typeface="+mn-ea"/>
                <a:cs typeface="+mn-cs"/>
              </a:rPr>
              <a:t>If L &lt; k, then an important point is that now it is sufficient to focus attention on the new </a:t>
            </a:r>
            <a:r>
              <a:rPr lang="en-US" sz="1200" kern="1200" baseline="30000" dirty="0" err="1" smtClean="0">
                <a:solidFill>
                  <a:schemeClr val="tx1"/>
                </a:solidFill>
                <a:latin typeface="+mn-lt"/>
                <a:ea typeface="+mn-ea"/>
                <a:cs typeface="+mn-cs"/>
              </a:rPr>
              <a:t>MaxSat</a:t>
            </a:r>
            <a:r>
              <a:rPr lang="en-US" sz="1200" kern="1200" baseline="30000" dirty="0" smtClean="0">
                <a:solidFill>
                  <a:schemeClr val="tx1"/>
                </a:solidFill>
                <a:latin typeface="+mn-lt"/>
                <a:ea typeface="+mn-ea"/>
                <a:cs typeface="+mn-cs"/>
              </a:rPr>
              <a:t> instance (</a:t>
            </a:r>
            <a:r>
              <a:rPr lang="en-US" sz="1200" kern="1200" baseline="30000" dirty="0" err="1" smtClean="0">
                <a:solidFill>
                  <a:schemeClr val="tx1"/>
                </a:solidFill>
                <a:latin typeface="+mn-lt"/>
                <a:ea typeface="+mn-ea"/>
                <a:cs typeface="+mn-cs"/>
              </a:rPr>
              <a:t>F</a:t>
            </a:r>
            <a:r>
              <a:rPr lang="en-US" sz="1200" kern="1200" baseline="-25000" dirty="0" err="1" smtClean="0">
                <a:solidFill>
                  <a:schemeClr val="tx1"/>
                </a:solidFill>
                <a:latin typeface="+mn-lt"/>
                <a:ea typeface="+mn-ea"/>
                <a:cs typeface="+mn-cs"/>
              </a:rPr>
              <a:t>s</a:t>
            </a:r>
            <a:r>
              <a:rPr lang="en-US" sz="1200" kern="1200" baseline="30000" dirty="0" err="1" smtClean="0">
                <a:solidFill>
                  <a:schemeClr val="tx1"/>
                </a:solidFill>
                <a:latin typeface="+mn-lt"/>
                <a:ea typeface="+mn-ea"/>
                <a:cs typeface="+mn-cs"/>
              </a:rPr>
              <a:t>,k</a:t>
            </a:r>
            <a:r>
              <a:rPr lang="en-US" sz="1200" kern="1200" baseline="30000" dirty="0" smtClean="0">
                <a:solidFill>
                  <a:schemeClr val="tx1"/>
                </a:solidFill>
                <a:latin typeface="+mn-lt"/>
                <a:ea typeface="+mn-ea"/>
                <a:cs typeface="+mn-cs"/>
              </a:rPr>
              <a:t>−L), which already gives our problem kernel due to the following observations. Note that (F, k) is a yes-instance of </a:t>
            </a:r>
            <a:r>
              <a:rPr lang="en-US" sz="1200" kern="1200" baseline="30000" dirty="0" err="1" smtClean="0">
                <a:solidFill>
                  <a:schemeClr val="tx1"/>
                </a:solidFill>
                <a:latin typeface="+mn-lt"/>
                <a:ea typeface="+mn-ea"/>
                <a:cs typeface="+mn-cs"/>
              </a:rPr>
              <a:t>MaxSat</a:t>
            </a:r>
            <a:r>
              <a:rPr lang="en-US" sz="1200" kern="1200" baseline="30000" dirty="0" smtClean="0">
                <a:solidFill>
                  <a:schemeClr val="tx1"/>
                </a:solidFill>
                <a:latin typeface="+mn-lt"/>
                <a:ea typeface="+mn-ea"/>
                <a:cs typeface="+mn-cs"/>
              </a:rPr>
              <a:t> </a:t>
            </a:r>
            <a:r>
              <a:rPr lang="en-US" sz="1200" kern="1200" baseline="30000" dirty="0" err="1" smtClean="0">
                <a:solidFill>
                  <a:schemeClr val="tx1"/>
                </a:solidFill>
                <a:latin typeface="+mn-lt"/>
                <a:ea typeface="+mn-ea"/>
                <a:cs typeface="+mn-cs"/>
              </a:rPr>
              <a:t>iff</a:t>
            </a:r>
            <a:r>
              <a:rPr lang="en-US" sz="1200" kern="1200" baseline="30000" dirty="0" smtClean="0">
                <a:solidFill>
                  <a:schemeClr val="tx1"/>
                </a:solidFill>
                <a:latin typeface="+mn-lt"/>
                <a:ea typeface="+mn-ea"/>
                <a:cs typeface="+mn-cs"/>
              </a:rPr>
              <a:t> (</a:t>
            </a:r>
            <a:r>
              <a:rPr lang="en-US" sz="1200" kern="1200" baseline="30000" dirty="0" err="1" smtClean="0">
                <a:solidFill>
                  <a:schemeClr val="tx1"/>
                </a:solidFill>
                <a:latin typeface="+mn-lt"/>
                <a:ea typeface="+mn-ea"/>
                <a:cs typeface="+mn-cs"/>
              </a:rPr>
              <a:t>F</a:t>
            </a:r>
            <a:r>
              <a:rPr lang="en-US" sz="1200" kern="1200" baseline="-25000" dirty="0" err="1" smtClean="0">
                <a:solidFill>
                  <a:schemeClr val="tx1"/>
                </a:solidFill>
                <a:latin typeface="+mn-lt"/>
                <a:ea typeface="+mn-ea"/>
                <a:cs typeface="+mn-cs"/>
              </a:rPr>
              <a:t>s</a:t>
            </a:r>
            <a:r>
              <a:rPr lang="en-US" sz="1200" kern="1200" baseline="-25000" dirty="0" smtClean="0">
                <a:solidFill>
                  <a:schemeClr val="tx1"/>
                </a:solidFill>
                <a:latin typeface="+mn-lt"/>
                <a:ea typeface="+mn-ea"/>
                <a:cs typeface="+mn-cs"/>
              </a:rPr>
              <a:t> </a:t>
            </a:r>
            <a:r>
              <a:rPr lang="en-US" sz="1200" kern="1200" baseline="30000" dirty="0" smtClean="0">
                <a:solidFill>
                  <a:schemeClr val="tx1"/>
                </a:solidFill>
                <a:latin typeface="+mn-lt"/>
                <a:ea typeface="+mn-ea"/>
                <a:cs typeface="+mn-cs"/>
              </a:rPr>
              <a:t>, k − L) is a yes-instance of </a:t>
            </a:r>
            <a:r>
              <a:rPr lang="en-US" sz="1200" kern="1200" baseline="30000" dirty="0" err="1" smtClean="0">
                <a:solidFill>
                  <a:schemeClr val="tx1"/>
                </a:solidFill>
                <a:latin typeface="+mn-lt"/>
                <a:ea typeface="+mn-ea"/>
                <a:cs typeface="+mn-cs"/>
              </a:rPr>
              <a:t>MaxSat</a:t>
            </a:r>
            <a:r>
              <a:rPr lang="en-US" sz="1200" kern="1200" baseline="30000" dirty="0" smtClean="0">
                <a:solidFill>
                  <a:schemeClr val="tx1"/>
                </a:solidFill>
                <a:latin typeface="+mn-lt"/>
                <a:ea typeface="+mn-ea"/>
                <a:cs typeface="+mn-cs"/>
              </a:rPr>
              <a:t>: the same reasoning as in the preceding paragraph shows that the remaining L large clauses can always be satisfied. This is true because to satisfy k − L clauses at most k − L variables (at most one variable per satisfied clause) are needed. Thus, for the L large clauses at least k − (k − L) = L variables remain to be freely set and the claimed equivalence is shown.</a:t>
            </a:r>
          </a:p>
          <a:p>
            <a:r>
              <a:rPr lang="en-US" sz="1200" kern="1200" baseline="30000" dirty="0" smtClean="0">
                <a:solidFill>
                  <a:schemeClr val="tx1"/>
                </a:solidFill>
                <a:latin typeface="+mn-lt"/>
                <a:ea typeface="+mn-ea"/>
                <a:cs typeface="+mn-cs"/>
              </a:rPr>
              <a:t>It remains to show that the size of the formula </a:t>
            </a:r>
            <a:r>
              <a:rPr lang="en-US" sz="1200" kern="1200" baseline="30000" dirty="0" err="1" smtClean="0">
                <a:solidFill>
                  <a:schemeClr val="tx1"/>
                </a:solidFill>
                <a:latin typeface="+mn-lt"/>
                <a:ea typeface="+mn-ea"/>
                <a:cs typeface="+mn-cs"/>
              </a:rPr>
              <a:t>F</a:t>
            </a:r>
            <a:r>
              <a:rPr lang="en-US" sz="1200" kern="1200" baseline="-25000" dirty="0" err="1" smtClean="0">
                <a:solidFill>
                  <a:schemeClr val="tx1"/>
                </a:solidFill>
                <a:latin typeface="+mn-lt"/>
                <a:ea typeface="+mn-ea"/>
                <a:cs typeface="+mn-cs"/>
              </a:rPr>
              <a:t>s</a:t>
            </a:r>
            <a:r>
              <a:rPr lang="en-US" sz="1200" kern="1200" baseline="-25000" dirty="0" smtClean="0">
                <a:solidFill>
                  <a:schemeClr val="tx1"/>
                </a:solidFill>
                <a:latin typeface="+mn-lt"/>
                <a:ea typeface="+mn-ea"/>
                <a:cs typeface="+mn-cs"/>
              </a:rPr>
              <a:t> </a:t>
            </a:r>
            <a:r>
              <a:rPr lang="en-US" sz="1200" kern="1200" baseline="30000" dirty="0" smtClean="0">
                <a:solidFill>
                  <a:schemeClr val="tx1"/>
                </a:solidFill>
                <a:latin typeface="+mn-lt"/>
                <a:ea typeface="+mn-ea"/>
                <a:cs typeface="+mn-cs"/>
              </a:rPr>
              <a:t>(making the reduced problem instance) is bounded from above by O(k2): we have that there are m − L ≤ m small clauses, each containing at most k literals, and we have that m &lt; 2k as explained before. Hence the total number of literal occurrences in </a:t>
            </a:r>
            <a:r>
              <a:rPr lang="en-US" sz="1200" kern="1200" baseline="30000" dirty="0" err="1" smtClean="0">
                <a:solidFill>
                  <a:schemeClr val="tx1"/>
                </a:solidFill>
                <a:latin typeface="+mn-lt"/>
                <a:ea typeface="+mn-ea"/>
                <a:cs typeface="+mn-cs"/>
              </a:rPr>
              <a:t>F</a:t>
            </a:r>
            <a:r>
              <a:rPr lang="en-US" sz="1200" kern="1200" baseline="-25000" dirty="0" err="1" smtClean="0">
                <a:solidFill>
                  <a:schemeClr val="tx1"/>
                </a:solidFill>
                <a:latin typeface="+mn-lt"/>
                <a:ea typeface="+mn-ea"/>
                <a:cs typeface="+mn-cs"/>
              </a:rPr>
              <a:t>s</a:t>
            </a:r>
            <a:r>
              <a:rPr lang="en-US" sz="1200" kern="1200" baseline="-25000" dirty="0" smtClean="0">
                <a:solidFill>
                  <a:schemeClr val="tx1"/>
                </a:solidFill>
                <a:latin typeface="+mn-lt"/>
                <a:ea typeface="+mn-ea"/>
                <a:cs typeface="+mn-cs"/>
              </a:rPr>
              <a:t> </a:t>
            </a:r>
            <a:r>
              <a:rPr lang="en-US" sz="1200" kern="1200" baseline="30000" dirty="0" smtClean="0">
                <a:solidFill>
                  <a:schemeClr val="tx1"/>
                </a:solidFill>
                <a:latin typeface="+mn-lt"/>
                <a:ea typeface="+mn-ea"/>
                <a:cs typeface="+mn-cs"/>
              </a:rPr>
              <a:t>is bounded from above by 2k · k = 2k2. This means a quadratic-size problem kernel for </a:t>
            </a:r>
            <a:r>
              <a:rPr lang="en-US" sz="1200" kern="1200" baseline="30000" dirty="0" err="1" smtClean="0">
                <a:solidFill>
                  <a:schemeClr val="tx1"/>
                </a:solidFill>
                <a:latin typeface="+mn-lt"/>
                <a:ea typeface="+mn-ea"/>
                <a:cs typeface="+mn-cs"/>
              </a:rPr>
              <a:t>MaxSat</a:t>
            </a:r>
            <a:r>
              <a:rPr lang="en-US" sz="1200" kern="1200" baseline="30000" dirty="0" smtClean="0">
                <a:solidFill>
                  <a:schemeClr val="tx1"/>
                </a:solidFill>
                <a:latin typeface="+mn-lt"/>
                <a:ea typeface="+mn-ea"/>
                <a:cs typeface="+mn-cs"/>
              </a:rPr>
              <a:t> with respect to parameter k.</a:t>
            </a:r>
            <a:endParaRPr lang="en-US" dirty="0"/>
          </a:p>
        </p:txBody>
      </p:sp>
      <p:sp>
        <p:nvSpPr>
          <p:cNvPr id="4" name="Slide Number Placeholder 3"/>
          <p:cNvSpPr>
            <a:spLocks noGrp="1"/>
          </p:cNvSpPr>
          <p:nvPr>
            <p:ph type="sldNum" sz="quarter" idx="10"/>
          </p:nvPr>
        </p:nvSpPr>
        <p:spPr/>
        <p:txBody>
          <a:bodyPr/>
          <a:lstStyle/>
          <a:p>
            <a:fld id="{A418C847-9533-EC4E-AEB1-2853301A51EA}" type="slidenum">
              <a:rPr lang="en-US" smtClean="0"/>
              <a:t>23</a:t>
            </a:fld>
            <a:endParaRPr lang="en-US"/>
          </a:p>
        </p:txBody>
      </p:sp>
    </p:spTree>
    <p:extLst>
      <p:ext uri="{BB962C8B-B14F-4D97-AF65-F5344CB8AC3E}">
        <p14:creationId xmlns:p14="http://schemas.microsoft.com/office/powerpoint/2010/main" val="2859911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8C847-9533-EC4E-AEB1-2853301A51EA}" type="slidenum">
              <a:rPr lang="en-US" smtClean="0"/>
              <a:t>25</a:t>
            </a:fld>
            <a:endParaRPr lang="en-US"/>
          </a:p>
        </p:txBody>
      </p:sp>
    </p:spTree>
    <p:extLst>
      <p:ext uri="{BB962C8B-B14F-4D97-AF65-F5344CB8AC3E}">
        <p14:creationId xmlns:p14="http://schemas.microsoft.com/office/powerpoint/2010/main" val="2859911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a:t>
            </a:r>
            <a:r>
              <a:rPr lang="en-US" baseline="0" dirty="0" smtClean="0"/>
              <a:t> if we got here in before the end of the class will I show it </a:t>
            </a:r>
            <a:endParaRPr lang="en-US" dirty="0"/>
          </a:p>
        </p:txBody>
      </p:sp>
      <p:sp>
        <p:nvSpPr>
          <p:cNvPr id="4" name="Slide Number Placeholder 3"/>
          <p:cNvSpPr>
            <a:spLocks noGrp="1"/>
          </p:cNvSpPr>
          <p:nvPr>
            <p:ph type="sldNum" sz="quarter" idx="10"/>
          </p:nvPr>
        </p:nvSpPr>
        <p:spPr/>
        <p:txBody>
          <a:bodyPr/>
          <a:lstStyle/>
          <a:p>
            <a:fld id="{A418C847-9533-EC4E-AEB1-2853301A51EA}" type="slidenum">
              <a:rPr lang="en-US" smtClean="0"/>
              <a:t>29</a:t>
            </a:fld>
            <a:endParaRPr lang="en-US"/>
          </a:p>
        </p:txBody>
      </p:sp>
    </p:spTree>
    <p:extLst>
      <p:ext uri="{BB962C8B-B14F-4D97-AF65-F5344CB8AC3E}">
        <p14:creationId xmlns:p14="http://schemas.microsoft.com/office/powerpoint/2010/main" val="2976342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Parameter</a:t>
            </a:r>
            <a:r>
              <a:rPr lang="en-US" baseline="0" dirty="0" smtClean="0"/>
              <a:t> really small on vertex cover in planar </a:t>
            </a:r>
            <a:r>
              <a:rPr lang="en-US" baseline="0" dirty="0" err="1" smtClean="0"/>
              <a:t>graphs:</a:t>
            </a:r>
            <a:r>
              <a:rPr lang="en-US" sz="1200" kern="1200" baseline="0" dirty="0" err="1" smtClean="0">
                <a:solidFill>
                  <a:schemeClr val="tx1"/>
                </a:solidFill>
                <a:latin typeface="+mn-lt"/>
                <a:ea typeface="+mn-ea"/>
                <a:cs typeface="+mn-cs"/>
              </a:rPr>
              <a:t>planar</a:t>
            </a:r>
            <a:r>
              <a:rPr lang="en-US" sz="1200" kern="1200" baseline="0" dirty="0" smtClean="0">
                <a:solidFill>
                  <a:schemeClr val="tx1"/>
                </a:solidFill>
                <a:latin typeface="+mn-lt"/>
                <a:ea typeface="+mn-ea"/>
                <a:cs typeface="+mn-cs"/>
              </a:rPr>
              <a:t> graphs with n vertices have at most 3n − 6 edges and an average vertex degree of less than six, it is no longer clear that the vertex cover sizes for planar graphs are really “small” compared with the total number of graph vertices.</a:t>
            </a:r>
          </a:p>
          <a:p>
            <a:pPr marL="0" indent="0">
              <a:buNone/>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Guaranteed parameter value:</a:t>
            </a:r>
            <a:r>
              <a:rPr lang="en-US" baseline="0" dirty="0" smtClean="0"/>
              <a:t> for independent set on planar graphs, we need to have at least n\4 , so we can start our parameter as an additive to that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More than one obvious parameterization:</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418C847-9533-EC4E-AEB1-2853301A51EA}" type="slidenum">
              <a:rPr lang="en-US" smtClean="0"/>
              <a:t>33</a:t>
            </a:fld>
            <a:endParaRPr lang="en-US"/>
          </a:p>
        </p:txBody>
      </p:sp>
    </p:spTree>
    <p:extLst>
      <p:ext uri="{BB962C8B-B14F-4D97-AF65-F5344CB8AC3E}">
        <p14:creationId xmlns:p14="http://schemas.microsoft.com/office/powerpoint/2010/main" val="2908368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A3FCC7F8-6E99-2B45-8B4F-7A0C77832C8A}" type="datetimeFigureOut">
              <a:rPr lang="en-US" smtClean="0"/>
              <a:t>5/20/13</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830A9-E3CD-C245-B6FC-AE3A82C1F602}"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3FCC7F8-6E99-2B45-8B4F-7A0C77832C8A}" type="datetimeFigureOut">
              <a:rPr lang="en-US" smtClean="0"/>
              <a:t>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D830A9-E3CD-C245-B6FC-AE3A82C1F60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A3FCC7F8-6E99-2B45-8B4F-7A0C77832C8A}" type="datetimeFigureOut">
              <a:rPr lang="en-US" smtClean="0"/>
              <a:t>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D830A9-E3CD-C245-B6FC-AE3A82C1F60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2FD830A9-E3CD-C245-B6FC-AE3A82C1F602}"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830A9-E3CD-C245-B6FC-AE3A82C1F602}"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2FD830A9-E3CD-C245-B6FC-AE3A82C1F602}"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2FD830A9-E3CD-C245-B6FC-AE3A82C1F602}"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2FD830A9-E3CD-C245-B6FC-AE3A82C1F602}"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FCC7F8-6E99-2B45-8B4F-7A0C77832C8A}" type="datetimeFigureOut">
              <a:rPr lang="en-US" smtClean="0"/>
              <a:t>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830A9-E3CD-C245-B6FC-AE3A82C1F60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FCC7F8-6E99-2B45-8B4F-7A0C77832C8A}" type="datetimeFigureOut">
              <a:rPr lang="en-US" smtClean="0"/>
              <a:t>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830A9-E3CD-C245-B6FC-AE3A82C1F602}"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FCC7F8-6E99-2B45-8B4F-7A0C77832C8A}" type="datetimeFigureOut">
              <a:rPr lang="en-US" smtClean="0"/>
              <a:t>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830A9-E3CD-C245-B6FC-AE3A82C1F602}"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FCC7F8-6E99-2B45-8B4F-7A0C77832C8A}" type="datetimeFigureOut">
              <a:rPr lang="en-US" smtClean="0"/>
              <a:t>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830A9-E3CD-C245-B6FC-AE3A82C1F602}"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A3FCC7F8-6E99-2B45-8B4F-7A0C77832C8A}" type="datetimeFigureOut">
              <a:rPr lang="en-US" smtClean="0"/>
              <a:t>5/20/13</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A3FCC7F8-6E99-2B45-8B4F-7A0C77832C8A}" type="datetimeFigureOut">
              <a:rPr lang="en-US" smtClean="0"/>
              <a:t>5/20/13</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2FD830A9-E3CD-C245-B6FC-AE3A82C1F602}" type="slidenum">
              <a:rPr lang="en-US" smtClean="0"/>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830A9-E3CD-C245-B6FC-AE3A82C1F60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3FCC7F8-6E99-2B45-8B4F-7A0C77832C8A}" type="datetimeFigureOut">
              <a:rPr lang="en-US" smtClean="0"/>
              <a:t>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D830A9-E3CD-C245-B6FC-AE3A82C1F602}"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2FD830A9-E3CD-C245-B6FC-AE3A82C1F60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FCC7F8-6E99-2B45-8B4F-7A0C77832C8A}" type="datetimeFigureOut">
              <a:rPr lang="en-US" smtClean="0"/>
              <a:t>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830A9-E3CD-C245-B6FC-AE3A82C1F602}"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A3FCC7F8-6E99-2B45-8B4F-7A0C77832C8A}" type="datetimeFigureOut">
              <a:rPr lang="en-US" smtClean="0"/>
              <a:t>5/20/13</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2FD830A9-E3CD-C245-B6FC-AE3A82C1F60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Fixed parameter algorithms</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
        <p:nvSpPr>
          <p:cNvPr id="4" name="Subtitle 2"/>
          <p:cNvSpPr txBox="1">
            <a:spLocks/>
          </p:cNvSpPr>
          <p:nvPr/>
        </p:nvSpPr>
        <p:spPr>
          <a:xfrm>
            <a:off x="186755" y="6311152"/>
            <a:ext cx="4038600" cy="376649"/>
          </a:xfrm>
          <a:prstGeom prst="rect">
            <a:avLst/>
          </a:prstGeom>
        </p:spPr>
        <p:txBody>
          <a:bodyPr vert="horz" lIns="91440" tIns="45720" rIns="91440" bIns="45720" rtlCol="0">
            <a:noAutofit/>
          </a:bodyPr>
          <a:lstStyle>
            <a:lvl1pPr marL="0" indent="0" algn="l" defTabSz="914400" rtl="0" eaLnBrk="1" latinLnBrk="0" hangingPunct="1">
              <a:spcBef>
                <a:spcPts val="300"/>
              </a:spcBef>
              <a:buClr>
                <a:schemeClr val="accent1"/>
              </a:buClr>
              <a:buSzPct val="75000"/>
              <a:buFont typeface="Wingdings" pitchFamily="2" charset="2"/>
              <a:buNone/>
              <a:defRPr sz="1400" kern="1200">
                <a:solidFill>
                  <a:schemeClr val="tx1">
                    <a:tint val="75000"/>
                  </a:schemeClr>
                </a:solidFill>
                <a:latin typeface="+mn-lt"/>
                <a:ea typeface="+mn-ea"/>
                <a:cs typeface="+mn-cs"/>
              </a:defRPr>
            </a:lvl1pPr>
            <a:lvl2pPr marL="457200" indent="0" algn="ctr" defTabSz="914400" rtl="0" eaLnBrk="1" latinLnBrk="0" hangingPunct="1">
              <a:spcBef>
                <a:spcPts val="600"/>
              </a:spcBef>
              <a:buClr>
                <a:schemeClr val="accent1">
                  <a:lumMod val="60000"/>
                  <a:lumOff val="40000"/>
                </a:schemeClr>
              </a:buClr>
              <a:buSzPct val="75000"/>
              <a:buFont typeface="Wingdings" pitchFamily="2"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buClr>
              <a:buSzPct val="75000"/>
              <a:buFont typeface="Wingdings" pitchFamily="2"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60000"/>
                  <a:lumOff val="40000"/>
                </a:schemeClr>
              </a:buClr>
              <a:buSzPct val="75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75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60000"/>
                  <a:lumOff val="40000"/>
                </a:schemeClr>
              </a:buClr>
              <a:buSzPct val="75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SzPct val="75000"/>
              <a:buFont typeface="Wingdings" pitchFamily="2" charset="2"/>
              <a:buNone/>
              <a:defRPr lang="en-US" sz="1800" kern="1200" baseline="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60000"/>
                  <a:lumOff val="40000"/>
                </a:schemeClr>
              </a:buClr>
              <a:buSzPct val="75000"/>
              <a:buFont typeface="Wingdings" pitchFamily="2" charset="2"/>
              <a:buNone/>
              <a:defRPr lang="en-US" sz="1800" kern="1200" baseline="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SzPct val="75000"/>
              <a:buFont typeface="Wingdings" pitchFamily="2" charset="2"/>
              <a:buNone/>
              <a:defRPr lang="en-US" sz="1800" kern="1200" baseline="0">
                <a:solidFill>
                  <a:schemeClr val="tx1">
                    <a:tint val="75000"/>
                  </a:schemeClr>
                </a:solidFill>
                <a:latin typeface="+mn-lt"/>
                <a:ea typeface="+mn-ea"/>
                <a:cs typeface="+mn-cs"/>
              </a:defRPr>
            </a:lvl9pPr>
          </a:lstStyle>
          <a:p>
            <a:r>
              <a:rPr lang="en-US" sz="1200" dirty="0" smtClean="0">
                <a:solidFill>
                  <a:schemeClr val="tx1"/>
                </a:solidFill>
              </a:rPr>
              <a:t>Slides based on original material by: </a:t>
            </a:r>
          </a:p>
          <a:p>
            <a:r>
              <a:rPr lang="en-US" sz="1200" dirty="0" smtClean="0">
                <a:solidFill>
                  <a:schemeClr val="tx1"/>
                </a:solidFill>
              </a:rPr>
              <a:t>Rolf </a:t>
            </a:r>
            <a:r>
              <a:rPr lang="en-US" sz="1200" dirty="0" err="1" smtClean="0">
                <a:solidFill>
                  <a:schemeClr val="tx1"/>
                </a:solidFill>
              </a:rPr>
              <a:t>niedermeier</a:t>
            </a:r>
            <a:r>
              <a:rPr lang="en-US" sz="1200" dirty="0" smtClean="0">
                <a:solidFill>
                  <a:schemeClr val="tx1"/>
                </a:solidFill>
              </a:rPr>
              <a:t> and mike fellows </a:t>
            </a:r>
            <a:endParaRPr lang="en-US" sz="1200" dirty="0">
              <a:solidFill>
                <a:schemeClr val="tx1"/>
              </a:solidFill>
            </a:endParaRPr>
          </a:p>
        </p:txBody>
      </p:sp>
    </p:spTree>
    <p:extLst>
      <p:ext uri="{BB962C8B-B14F-4D97-AF65-F5344CB8AC3E}">
        <p14:creationId xmlns:p14="http://schemas.microsoft.com/office/powerpoint/2010/main" val="317152531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are left with </a:t>
            </a:r>
            <a:endParaRPr lang="en-US" dirty="0"/>
          </a:p>
        </p:txBody>
      </p:sp>
      <p:sp>
        <p:nvSpPr>
          <p:cNvPr id="3" name="Content Placeholder 2"/>
          <p:cNvSpPr>
            <a:spLocks noGrp="1"/>
          </p:cNvSpPr>
          <p:nvPr>
            <p:ph idx="1"/>
          </p:nvPr>
        </p:nvSpPr>
        <p:spPr/>
        <p:txBody>
          <a:bodyPr/>
          <a:lstStyle/>
          <a:p>
            <a:r>
              <a:rPr lang="en-US" dirty="0" smtClean="0"/>
              <a:t>At most k</a:t>
            </a:r>
            <a:r>
              <a:rPr lang="en-US" baseline="30000" dirty="0" smtClean="0"/>
              <a:t>2 </a:t>
            </a:r>
            <a:r>
              <a:rPr lang="en-US" dirty="0" smtClean="0"/>
              <a:t> </a:t>
            </a:r>
            <a:r>
              <a:rPr lang="en-US" baseline="30000" dirty="0" smtClean="0"/>
              <a:t> </a:t>
            </a:r>
            <a:r>
              <a:rPr lang="en-US" dirty="0" smtClean="0"/>
              <a:t>edges and at </a:t>
            </a:r>
            <a:r>
              <a:rPr lang="en-US" dirty="0"/>
              <a:t>most </a:t>
            </a:r>
            <a:r>
              <a:rPr lang="en-US" dirty="0" smtClean="0"/>
              <a:t>2k</a:t>
            </a:r>
            <a:r>
              <a:rPr lang="en-US" baseline="30000" dirty="0" smtClean="0"/>
              <a:t>2 </a:t>
            </a:r>
            <a:r>
              <a:rPr lang="en-US" dirty="0" smtClean="0"/>
              <a:t>vertices </a:t>
            </a:r>
            <a:r>
              <a:rPr lang="en-US" dirty="0" smtClean="0"/>
              <a:t>are </a:t>
            </a:r>
            <a:r>
              <a:rPr lang="en-US" dirty="0" smtClean="0"/>
              <a:t>left </a:t>
            </a:r>
            <a:r>
              <a:rPr lang="en-US" dirty="0" smtClean="0"/>
              <a:t> (otherwise we can safely reject the instance)</a:t>
            </a:r>
            <a:endParaRPr lang="en-US" dirty="0" smtClean="0"/>
          </a:p>
          <a:p>
            <a:pPr marL="457200" lvl="1" indent="0">
              <a:buNone/>
            </a:pPr>
            <a:r>
              <a:rPr lang="en-US" dirty="0"/>
              <a:t> </a:t>
            </a:r>
            <a:r>
              <a:rPr lang="en-US" dirty="0" smtClean="0"/>
              <a:t>    </a:t>
            </a:r>
            <a:endParaRPr lang="en-US" dirty="0" smtClean="0"/>
          </a:p>
          <a:p>
            <a:pPr marL="457200" lvl="1" indent="0">
              <a:buNone/>
            </a:pPr>
            <a:r>
              <a:rPr lang="en-US" dirty="0" smtClean="0"/>
              <a:t>Iterating on the vertices in the kernel we can achieve a running time of :</a:t>
            </a:r>
          </a:p>
          <a:p>
            <a:pPr marL="457200" lvl="1" indent="0">
              <a:buNone/>
            </a:pPr>
            <a:endParaRPr lang="en-US" dirty="0"/>
          </a:p>
          <a:p>
            <a:pPr marL="457200" lvl="1" indent="0">
              <a:buNone/>
            </a:pPr>
            <a:endParaRPr lang="en-US" dirty="0" smtClean="0"/>
          </a:p>
          <a:p>
            <a:pPr marL="742950" lvl="1" indent="-285750"/>
            <a:r>
              <a:rPr lang="en-US" dirty="0" smtClean="0"/>
              <a:t>Exponential </a:t>
            </a:r>
            <a:r>
              <a:rPr lang="en-US" dirty="0" smtClean="0"/>
              <a:t>explosion ? Yes, but only </a:t>
            </a:r>
            <a:r>
              <a:rPr lang="en-US" dirty="0" err="1" smtClean="0"/>
              <a:t>w.r.t</a:t>
            </a:r>
            <a:r>
              <a:rPr lang="en-US" dirty="0" smtClean="0"/>
              <a:t> k and not n.</a:t>
            </a:r>
          </a:p>
          <a:p>
            <a:pPr marL="0" indent="0">
              <a:buNone/>
            </a:pPr>
            <a:endParaRPr lang="en-US" dirty="0" smtClean="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264" y="3434590"/>
            <a:ext cx="1676400" cy="609600"/>
          </a:xfrm>
          <a:prstGeom prst="rect">
            <a:avLst/>
          </a:prstGeom>
        </p:spPr>
      </p:pic>
    </p:spTree>
    <p:extLst>
      <p:ext uri="{BB962C8B-B14F-4D97-AF65-F5344CB8AC3E}">
        <p14:creationId xmlns:p14="http://schemas.microsoft.com/office/powerpoint/2010/main" val="1942450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normAutofit/>
          </a:bodyPr>
          <a:lstStyle/>
          <a:p>
            <a:r>
              <a:rPr lang="en-US" dirty="0"/>
              <a:t>A </a:t>
            </a:r>
            <a:r>
              <a:rPr lang="en-US" i="1" dirty="0"/>
              <a:t>parameterized </a:t>
            </a:r>
            <a:r>
              <a:rPr lang="en-US" dirty="0"/>
              <a:t>problem is a language </a:t>
            </a:r>
            <a:endParaRPr lang="en-US" dirty="0" smtClean="0"/>
          </a:p>
          <a:p>
            <a:pPr marL="0" indent="0">
              <a:buNone/>
            </a:pPr>
            <a:r>
              <a:rPr lang="en-US" dirty="0" smtClean="0"/>
              <a:t>L </a:t>
            </a:r>
            <a:r>
              <a:rPr lang="en-US" dirty="0"/>
              <a:t>⊆ </a:t>
            </a:r>
            <a:r>
              <a:rPr lang="en-US" dirty="0" err="1"/>
              <a:t>Σ</a:t>
            </a:r>
            <a:r>
              <a:rPr lang="en-US" baseline="30000" dirty="0"/>
              <a:t>∗</a:t>
            </a:r>
            <a:r>
              <a:rPr lang="en-US" dirty="0"/>
              <a:t> × </a:t>
            </a:r>
            <a:r>
              <a:rPr lang="en-US" dirty="0" err="1"/>
              <a:t>Σ</a:t>
            </a:r>
            <a:r>
              <a:rPr lang="en-US" baseline="30000" dirty="0"/>
              <a:t>∗</a:t>
            </a:r>
            <a:r>
              <a:rPr lang="en-US" dirty="0"/>
              <a:t>, where </a:t>
            </a:r>
            <a:r>
              <a:rPr lang="en-US" dirty="0" err="1"/>
              <a:t>Σ</a:t>
            </a:r>
            <a:r>
              <a:rPr lang="en-US" dirty="0"/>
              <a:t> is a finite alphabet. The second component is called the </a:t>
            </a:r>
            <a:r>
              <a:rPr lang="en-US" i="1" dirty="0"/>
              <a:t>parameter </a:t>
            </a:r>
            <a:r>
              <a:rPr lang="en-US" dirty="0"/>
              <a:t>of the problem. </a:t>
            </a:r>
          </a:p>
          <a:p>
            <a:r>
              <a:rPr lang="en-US" dirty="0"/>
              <a:t>A parameterized problem is </a:t>
            </a:r>
            <a:r>
              <a:rPr lang="en-US" i="1" dirty="0"/>
              <a:t>fixed-parameter tractable </a:t>
            </a:r>
            <a:r>
              <a:rPr lang="en-US" dirty="0"/>
              <a:t>if it can be determined </a:t>
            </a:r>
            <a:r>
              <a:rPr lang="en-US" dirty="0">
                <a:solidFill>
                  <a:srgbClr val="B870B8"/>
                </a:solidFill>
              </a:rPr>
              <a:t>in f (k) · |</a:t>
            </a:r>
            <a:r>
              <a:rPr lang="en-US" dirty="0" err="1">
                <a:solidFill>
                  <a:srgbClr val="B870B8"/>
                </a:solidFill>
              </a:rPr>
              <a:t>x|</a:t>
            </a:r>
            <a:r>
              <a:rPr lang="en-US" baseline="30000" dirty="0" err="1">
                <a:solidFill>
                  <a:srgbClr val="B870B8"/>
                </a:solidFill>
              </a:rPr>
              <a:t>O</a:t>
            </a:r>
            <a:r>
              <a:rPr lang="en-US" baseline="30000" dirty="0">
                <a:solidFill>
                  <a:srgbClr val="B870B8"/>
                </a:solidFill>
              </a:rPr>
              <a:t>(1)</a:t>
            </a:r>
            <a:r>
              <a:rPr lang="en-US" dirty="0">
                <a:solidFill>
                  <a:srgbClr val="B870B8"/>
                </a:solidFill>
              </a:rPr>
              <a:t> time whether (x, k) ∈ L</a:t>
            </a:r>
            <a:r>
              <a:rPr lang="en-US" dirty="0"/>
              <a:t>, where f is a computable function only depending on k. The corresponding complexity class is called </a:t>
            </a:r>
            <a:r>
              <a:rPr lang="en-US" i="1" dirty="0"/>
              <a:t>FPT</a:t>
            </a:r>
            <a:r>
              <a:rPr lang="en-US" dirty="0"/>
              <a:t>. </a:t>
            </a:r>
          </a:p>
        </p:txBody>
      </p:sp>
    </p:spTree>
    <p:extLst>
      <p:ext uri="{BB962C8B-B14F-4D97-AF65-F5344CB8AC3E}">
        <p14:creationId xmlns:p14="http://schemas.microsoft.com/office/powerpoint/2010/main" val="38264815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 is also FPT … </a:t>
            </a:r>
          </a:p>
        </p:txBody>
      </p:sp>
      <p:sp>
        <p:nvSpPr>
          <p:cNvPr id="3" name="Content Placeholder 2"/>
          <p:cNvSpPr>
            <a:spLocks noGrp="1"/>
          </p:cNvSpPr>
          <p:nvPr>
            <p:ph idx="1"/>
          </p:nvPr>
        </p:nvSpPr>
        <p:spPr/>
        <p:txBody>
          <a:bodyPr/>
          <a:lstStyle/>
          <a:p>
            <a:pPr>
              <a:lnSpc>
                <a:spcPct val="90000"/>
              </a:lnSpc>
            </a:pPr>
            <a:r>
              <a:rPr lang="en-US" dirty="0"/>
              <a:t>for k = number of cities by </a:t>
            </a:r>
            <a:r>
              <a:rPr lang="en-US" dirty="0" smtClean="0"/>
              <a:t> “try </a:t>
            </a:r>
            <a:r>
              <a:rPr lang="en-US" dirty="0"/>
              <a:t>all permutations” implies a  -  k! n   </a:t>
            </a:r>
            <a:r>
              <a:rPr lang="en-US" dirty="0" smtClean="0"/>
              <a:t>algorithm</a:t>
            </a:r>
            <a:endParaRPr lang="en-US" dirty="0"/>
          </a:p>
          <a:p>
            <a:pPr>
              <a:lnSpc>
                <a:spcPct val="90000"/>
              </a:lnSpc>
            </a:pPr>
            <a:r>
              <a:rPr lang="en-US" dirty="0"/>
              <a:t>A parameterized problem can be ”trivially FPT</a:t>
            </a:r>
            <a:r>
              <a:rPr lang="ja-JP" altLang="en-US" dirty="0"/>
              <a:t>”</a:t>
            </a:r>
            <a:r>
              <a:rPr lang="en-US" altLang="ja-JP" dirty="0"/>
              <a:t> </a:t>
            </a:r>
          </a:p>
          <a:p>
            <a:pPr>
              <a:lnSpc>
                <a:spcPct val="90000"/>
              </a:lnSpc>
            </a:pPr>
            <a:r>
              <a:rPr lang="en-US" dirty="0" smtClean="0"/>
              <a:t>It is </a:t>
            </a:r>
            <a:r>
              <a:rPr lang="en-US" dirty="0"/>
              <a:t>still interesting to look for ”better FPT” such as </a:t>
            </a:r>
            <a:r>
              <a:rPr lang="en-US" dirty="0" smtClean="0"/>
              <a:t>2</a:t>
            </a:r>
            <a:r>
              <a:rPr lang="en-US" i="1" baseline="30000" dirty="0" smtClean="0"/>
              <a:t>k</a:t>
            </a:r>
            <a:r>
              <a:rPr lang="en-US" i="1" dirty="0" smtClean="0"/>
              <a:t>n</a:t>
            </a:r>
            <a:endParaRPr lang="en-US" i="1" dirty="0"/>
          </a:p>
        </p:txBody>
      </p:sp>
      <p:pic>
        <p:nvPicPr>
          <p:cNvPr id="5" name="Picture 4" descr="Bruteforc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804" y="4364792"/>
            <a:ext cx="5512195" cy="2493208"/>
          </a:xfrm>
          <a:prstGeom prst="rect">
            <a:avLst/>
          </a:prstGeom>
        </p:spPr>
      </p:pic>
    </p:spTree>
    <p:extLst>
      <p:ext uri="{BB962C8B-B14F-4D97-AF65-F5344CB8AC3E}">
        <p14:creationId xmlns:p14="http://schemas.microsoft.com/office/powerpoint/2010/main" val="36046160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dirty="0"/>
              <a:t>Kernelization</a:t>
            </a:r>
            <a:endParaRPr lang="nl-NL" dirty="0"/>
          </a:p>
        </p:txBody>
      </p:sp>
      <p:sp>
        <p:nvSpPr>
          <p:cNvPr id="35845" name="Rectangle 3"/>
          <p:cNvSpPr>
            <a:spLocks noGrp="1" noChangeArrowheads="1"/>
          </p:cNvSpPr>
          <p:nvPr>
            <p:ph idx="1"/>
          </p:nvPr>
        </p:nvSpPr>
        <p:spPr/>
        <p:txBody>
          <a:bodyPr>
            <a:normAutofit/>
          </a:bodyPr>
          <a:lstStyle/>
          <a:p>
            <a:pPr eaLnBrk="1" hangingPunct="1"/>
            <a:r>
              <a:rPr lang="en-US" dirty="0">
                <a:solidFill>
                  <a:srgbClr val="000000"/>
                </a:solidFill>
              </a:rPr>
              <a:t>Preprocessing rules reduce starting instance to one of size f(</a:t>
            </a:r>
            <a:r>
              <a:rPr lang="en-US" i="1" dirty="0">
                <a:solidFill>
                  <a:srgbClr val="000000"/>
                </a:solidFill>
              </a:rPr>
              <a:t>k</a:t>
            </a:r>
            <a:r>
              <a:rPr lang="en-US" dirty="0">
                <a:solidFill>
                  <a:srgbClr val="000000"/>
                </a:solidFill>
              </a:rPr>
              <a:t>)</a:t>
            </a:r>
          </a:p>
          <a:p>
            <a:pPr lvl="1" eaLnBrk="1" hangingPunct="1"/>
            <a:r>
              <a:rPr lang="en-US" sz="2000" dirty="0">
                <a:solidFill>
                  <a:srgbClr val="000000"/>
                </a:solidFill>
              </a:rPr>
              <a:t>Should work in polynomial time</a:t>
            </a:r>
          </a:p>
          <a:p>
            <a:pPr eaLnBrk="1" hangingPunct="1"/>
            <a:r>
              <a:rPr lang="en-US" dirty="0">
                <a:solidFill>
                  <a:srgbClr val="000000"/>
                </a:solidFill>
              </a:rPr>
              <a:t>Then use any algorithm to solve problem on kernel</a:t>
            </a:r>
          </a:p>
          <a:p>
            <a:pPr eaLnBrk="1" hangingPunct="1"/>
            <a:r>
              <a:rPr lang="en-US" dirty="0">
                <a:solidFill>
                  <a:srgbClr val="000000"/>
                </a:solidFill>
              </a:rPr>
              <a:t>Time will </a:t>
            </a:r>
            <a:r>
              <a:rPr lang="en-US" dirty="0" smtClean="0">
                <a:solidFill>
                  <a:srgbClr val="000000"/>
                </a:solidFill>
              </a:rPr>
              <a:t>be:</a:t>
            </a:r>
          </a:p>
          <a:p>
            <a:pPr marL="0" indent="0" eaLnBrk="1" hangingPunct="1">
              <a:buNone/>
            </a:pPr>
            <a:r>
              <a:rPr lang="en-US" dirty="0">
                <a:solidFill>
                  <a:srgbClr val="000000"/>
                </a:solidFill>
              </a:rPr>
              <a:t> </a:t>
            </a:r>
            <a:r>
              <a:rPr lang="en-US" dirty="0" smtClean="0">
                <a:solidFill>
                  <a:srgbClr val="000000"/>
                </a:solidFill>
              </a:rPr>
              <a:t>   </a:t>
            </a:r>
            <a:r>
              <a:rPr lang="en-US" dirty="0">
                <a:solidFill>
                  <a:srgbClr val="000000"/>
                </a:solidFill>
              </a:rPr>
              <a:t>p(</a:t>
            </a:r>
            <a:r>
              <a:rPr lang="en-US" i="1" dirty="0">
                <a:solidFill>
                  <a:srgbClr val="000000"/>
                </a:solidFill>
              </a:rPr>
              <a:t>n</a:t>
            </a:r>
            <a:r>
              <a:rPr lang="en-US" dirty="0">
                <a:solidFill>
                  <a:srgbClr val="000000"/>
                </a:solidFill>
              </a:rPr>
              <a:t>) + g(f(</a:t>
            </a:r>
            <a:r>
              <a:rPr lang="en-US" i="1" dirty="0">
                <a:solidFill>
                  <a:srgbClr val="000000"/>
                </a:solidFill>
              </a:rPr>
              <a:t>k</a:t>
            </a:r>
            <a:r>
              <a:rPr lang="en-US" dirty="0">
                <a:solidFill>
                  <a:srgbClr val="000000"/>
                </a:solidFill>
              </a:rPr>
              <a:t>))</a:t>
            </a:r>
            <a:endParaRPr lang="nl-NL" dirty="0">
              <a:solidFill>
                <a:srgbClr val="000000"/>
              </a:solidFill>
            </a:endParaRPr>
          </a:p>
        </p:txBody>
      </p:sp>
      <p:sp>
        <p:nvSpPr>
          <p:cNvPr id="35843"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20825C45-DA3F-3848-A01A-3F7A37FD1C48}" type="slidenum">
              <a:rPr lang="nl-NL" sz="1400"/>
              <a:pPr eaLnBrk="1" hangingPunct="1"/>
              <a:t>13</a:t>
            </a:fld>
            <a:endParaRPr lang="nl-NL" sz="1400" dirty="0"/>
          </a:p>
        </p:txBody>
      </p:sp>
      <p:pic>
        <p:nvPicPr>
          <p:cNvPr id="4" name="Picture 3"/>
          <p:cNvPicPr>
            <a:picLocks noChangeAspect="1"/>
          </p:cNvPicPr>
          <p:nvPr/>
        </p:nvPicPr>
        <p:blipFill>
          <a:blip r:embed="rId2"/>
          <a:stretch>
            <a:fillRect/>
          </a:stretch>
        </p:blipFill>
        <p:spPr>
          <a:xfrm>
            <a:off x="3562346" y="3786379"/>
            <a:ext cx="5581654" cy="2569971"/>
          </a:xfrm>
          <a:prstGeom prst="rect">
            <a:avLst/>
          </a:prstGeom>
        </p:spPr>
      </p:pic>
    </p:spTree>
    <p:extLst>
      <p:ext uri="{BB962C8B-B14F-4D97-AF65-F5344CB8AC3E}">
        <p14:creationId xmlns:p14="http://schemas.microsoft.com/office/powerpoint/2010/main" val="39683662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en-US" dirty="0"/>
              <a:t>Formal definition of </a:t>
            </a:r>
            <a:r>
              <a:rPr lang="en-US" dirty="0" smtClean="0"/>
              <a:t>kernelization</a:t>
            </a:r>
            <a:endParaRPr lang="en-US" dirty="0"/>
          </a:p>
        </p:txBody>
      </p:sp>
      <p:sp>
        <p:nvSpPr>
          <p:cNvPr id="37893" name="Rectangle 3"/>
          <p:cNvSpPr>
            <a:spLocks noGrp="1" noChangeArrowheads="1"/>
          </p:cNvSpPr>
          <p:nvPr>
            <p:ph idx="1"/>
          </p:nvPr>
        </p:nvSpPr>
        <p:spPr/>
        <p:txBody>
          <a:bodyPr/>
          <a:lstStyle/>
          <a:p>
            <a:r>
              <a:rPr lang="en-US" dirty="0"/>
              <a:t>Let L be a parameterized problem, that is, L consists of (I, k), where I is the problem instance and k is the parameter. </a:t>
            </a:r>
            <a:r>
              <a:rPr lang="en-US" i="1" dirty="0"/>
              <a:t>Reduction to a problem kernel </a:t>
            </a:r>
            <a:r>
              <a:rPr lang="en-US" dirty="0"/>
              <a:t>then means to replace instance (I, k) by a “reduced” instance (</a:t>
            </a:r>
            <a:r>
              <a:rPr lang="en-US" dirty="0" smtClean="0"/>
              <a:t>I’, k’) </a:t>
            </a:r>
            <a:r>
              <a:rPr lang="en-US" dirty="0"/>
              <a:t>(called </a:t>
            </a:r>
            <a:r>
              <a:rPr lang="en-US" i="1" dirty="0"/>
              <a:t>problem kernel </a:t>
            </a:r>
            <a:r>
              <a:rPr lang="en-US" dirty="0"/>
              <a:t>) such </a:t>
            </a:r>
            <a:r>
              <a:rPr lang="en-US" dirty="0" smtClean="0"/>
              <a:t>that:</a:t>
            </a:r>
            <a:endParaRPr lang="en-US" dirty="0"/>
          </a:p>
          <a:p>
            <a:pPr marL="228600" lvl="1" indent="0">
              <a:buNone/>
            </a:pPr>
            <a:r>
              <a:rPr lang="en-US" dirty="0"/>
              <a:t>1. </a:t>
            </a:r>
            <a:r>
              <a:rPr lang="en-US" dirty="0" smtClean="0"/>
              <a:t>k’ </a:t>
            </a:r>
            <a:r>
              <a:rPr lang="en-US" dirty="0"/>
              <a:t>≤ k, |</a:t>
            </a:r>
            <a:r>
              <a:rPr lang="en-US" dirty="0" smtClean="0"/>
              <a:t>I’| </a:t>
            </a:r>
            <a:r>
              <a:rPr lang="en-US" dirty="0"/>
              <a:t>≤ g(k) for </a:t>
            </a:r>
            <a:r>
              <a:rPr lang="en-US" b="1" dirty="0"/>
              <a:t>some</a:t>
            </a:r>
            <a:r>
              <a:rPr lang="en-US" dirty="0"/>
              <a:t> function g only depending on </a:t>
            </a:r>
            <a:r>
              <a:rPr lang="en-US" dirty="0" smtClean="0"/>
              <a:t>k</a:t>
            </a:r>
            <a:endParaRPr lang="en-US" dirty="0"/>
          </a:p>
          <a:p>
            <a:pPr marL="228600" lvl="1" indent="0">
              <a:buNone/>
            </a:pPr>
            <a:r>
              <a:rPr lang="en-US" dirty="0"/>
              <a:t>2. (</a:t>
            </a:r>
            <a:r>
              <a:rPr lang="en-US" dirty="0" err="1"/>
              <a:t>I,k</a:t>
            </a:r>
            <a:r>
              <a:rPr lang="en-US" dirty="0"/>
              <a:t>) ∈ L </a:t>
            </a:r>
            <a:r>
              <a:rPr lang="en-US" dirty="0" err="1"/>
              <a:t>iff</a:t>
            </a:r>
            <a:r>
              <a:rPr lang="en-US" dirty="0"/>
              <a:t> (</a:t>
            </a:r>
            <a:r>
              <a:rPr lang="en-US" dirty="0" err="1" smtClean="0"/>
              <a:t>I’,k</a:t>
            </a:r>
            <a:r>
              <a:rPr lang="en-US" dirty="0" smtClean="0"/>
              <a:t>’) </a:t>
            </a:r>
            <a:r>
              <a:rPr lang="en-US" dirty="0"/>
              <a:t>∈ </a:t>
            </a:r>
            <a:r>
              <a:rPr lang="en-US" dirty="0" smtClean="0"/>
              <a:t>L</a:t>
            </a:r>
            <a:endParaRPr lang="en-US" dirty="0"/>
          </a:p>
          <a:p>
            <a:pPr marL="228600" lvl="1" indent="0">
              <a:buNone/>
            </a:pPr>
            <a:r>
              <a:rPr lang="en-US" dirty="0" smtClean="0"/>
              <a:t>3</a:t>
            </a:r>
            <a:r>
              <a:rPr lang="en-US" dirty="0"/>
              <a:t>. </a:t>
            </a:r>
            <a:r>
              <a:rPr lang="en-US" dirty="0" smtClean="0"/>
              <a:t>The </a:t>
            </a:r>
            <a:r>
              <a:rPr lang="en-US" dirty="0"/>
              <a:t>reduction from (I, k) to (</a:t>
            </a:r>
            <a:r>
              <a:rPr lang="en-US" dirty="0" smtClean="0"/>
              <a:t>I’, k’) </a:t>
            </a:r>
            <a:r>
              <a:rPr lang="en-US" dirty="0"/>
              <a:t>has to be </a:t>
            </a:r>
            <a:r>
              <a:rPr lang="en-US" b="1" dirty="0"/>
              <a:t>computable in polynomial time</a:t>
            </a:r>
            <a:r>
              <a:rPr lang="en-US" dirty="0"/>
              <a:t>.</a:t>
            </a:r>
            <a:endParaRPr lang="en-US" i="1" dirty="0">
              <a:latin typeface="Times New Roman" charset="0"/>
            </a:endParaRPr>
          </a:p>
        </p:txBody>
      </p:sp>
      <p:sp>
        <p:nvSpPr>
          <p:cNvPr id="37891"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27C2860A-39D5-A849-A7CC-B50057B79BAE}" type="slidenum">
              <a:rPr lang="nl-NL" sz="1400"/>
              <a:pPr eaLnBrk="1" hangingPunct="1"/>
              <a:t>14</a:t>
            </a:fld>
            <a:endParaRPr lang="nl-NL" sz="1400"/>
          </a:p>
        </p:txBody>
      </p:sp>
    </p:spTree>
    <p:extLst>
      <p:ext uri="{BB962C8B-B14F-4D97-AF65-F5344CB8AC3E}">
        <p14:creationId xmlns:p14="http://schemas.microsoft.com/office/powerpoint/2010/main" val="16166659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p:txBody>
          <a:bodyPr/>
          <a:lstStyle/>
          <a:p>
            <a:pPr eaLnBrk="1" hangingPunct="1"/>
            <a:r>
              <a:rPr lang="en-US" dirty="0" smtClean="0"/>
              <a:t>Kernelization </a:t>
            </a:r>
            <a:r>
              <a:rPr lang="en-US" dirty="0"/>
              <a:t>for Vertex Cover</a:t>
            </a:r>
            <a:endParaRPr lang="nl-NL" dirty="0"/>
          </a:p>
        </p:txBody>
      </p:sp>
      <p:sp>
        <p:nvSpPr>
          <p:cNvPr id="50181" name="Rectangle 3"/>
          <p:cNvSpPr>
            <a:spLocks noGrp="1" noChangeArrowheads="1"/>
          </p:cNvSpPr>
          <p:nvPr>
            <p:ph idx="1"/>
          </p:nvPr>
        </p:nvSpPr>
        <p:spPr/>
        <p:txBody>
          <a:bodyPr>
            <a:normAutofit fontScale="85000" lnSpcReduction="20000"/>
          </a:bodyPr>
          <a:lstStyle/>
          <a:p>
            <a:pPr>
              <a:lnSpc>
                <a:spcPct val="90000"/>
              </a:lnSpc>
              <a:buNone/>
            </a:pPr>
            <a:r>
              <a:rPr lang="en-US" sz="2800" dirty="0"/>
              <a:t>H = G;  ( S </a:t>
            </a:r>
            <a:r>
              <a:rPr lang="en-US" sz="2800" dirty="0" smtClean="0"/>
              <a:t>= </a:t>
            </a:r>
            <a:r>
              <a:rPr lang="en-US" sz="2800" dirty="0" err="1" smtClean="0"/>
              <a:t>ø</a:t>
            </a:r>
            <a:r>
              <a:rPr lang="en-US" sz="2400" i="1" dirty="0" smtClean="0"/>
              <a:t> </a:t>
            </a:r>
            <a:r>
              <a:rPr lang="en-US" sz="2800" dirty="0" smtClean="0"/>
              <a:t> ; </a:t>
            </a:r>
            <a:r>
              <a:rPr lang="en-US" sz="2800" dirty="0"/>
              <a:t>)</a:t>
            </a:r>
          </a:p>
          <a:p>
            <a:pPr eaLnBrk="1" hangingPunct="1">
              <a:lnSpc>
                <a:spcPct val="90000"/>
              </a:lnSpc>
              <a:buFontTx/>
              <a:buNone/>
            </a:pPr>
            <a:r>
              <a:rPr lang="en-US" sz="2800" dirty="0"/>
              <a:t>While </a:t>
            </a:r>
            <a:r>
              <a:rPr lang="en-US" sz="2800" dirty="0">
                <a:solidFill>
                  <a:schemeClr val="accent2"/>
                </a:solidFill>
              </a:rPr>
              <a:t>there is a vertex v in H of degree at </a:t>
            </a:r>
            <a:r>
              <a:rPr lang="en-US" sz="2800" dirty="0" smtClean="0">
                <a:solidFill>
                  <a:schemeClr val="accent2"/>
                </a:solidFill>
              </a:rPr>
              <a:t>least</a:t>
            </a:r>
          </a:p>
          <a:p>
            <a:pPr eaLnBrk="1" hangingPunct="1">
              <a:lnSpc>
                <a:spcPct val="90000"/>
              </a:lnSpc>
              <a:buFontTx/>
              <a:buNone/>
            </a:pPr>
            <a:r>
              <a:rPr lang="en-US" sz="2800" dirty="0" smtClean="0">
                <a:solidFill>
                  <a:schemeClr val="accent2"/>
                </a:solidFill>
              </a:rPr>
              <a:t> </a:t>
            </a:r>
            <a:r>
              <a:rPr lang="en-US" sz="2800" dirty="0">
                <a:solidFill>
                  <a:schemeClr val="accent2"/>
                </a:solidFill>
              </a:rPr>
              <a:t>k</a:t>
            </a:r>
            <a:r>
              <a:rPr lang="en-US" sz="2800" dirty="0" smtClean="0">
                <a:solidFill>
                  <a:schemeClr val="accent2"/>
                </a:solidFill>
              </a:rPr>
              <a:t>+</a:t>
            </a:r>
            <a:r>
              <a:rPr lang="en-US" sz="2800" dirty="0">
                <a:solidFill>
                  <a:schemeClr val="accent2"/>
                </a:solidFill>
              </a:rPr>
              <a:t>1</a:t>
            </a:r>
            <a:r>
              <a:rPr lang="en-US" sz="2800" dirty="0"/>
              <a:t> </a:t>
            </a:r>
            <a:r>
              <a:rPr lang="en-US" sz="2800" dirty="0" smtClean="0"/>
              <a:t>do: </a:t>
            </a:r>
            <a:endParaRPr lang="en-US" sz="2800" dirty="0"/>
          </a:p>
          <a:p>
            <a:pPr lvl="1" eaLnBrk="1" hangingPunct="1">
              <a:lnSpc>
                <a:spcPct val="90000"/>
              </a:lnSpc>
              <a:buFontTx/>
              <a:buNone/>
            </a:pPr>
            <a:r>
              <a:rPr lang="en-US" sz="2400" dirty="0">
                <a:solidFill>
                  <a:srgbClr val="B870B8"/>
                </a:solidFill>
              </a:rPr>
              <a:t>Remove v and its incident edges from H</a:t>
            </a:r>
          </a:p>
          <a:p>
            <a:pPr lvl="1" eaLnBrk="1" hangingPunct="1">
              <a:lnSpc>
                <a:spcPct val="90000"/>
              </a:lnSpc>
              <a:buFontTx/>
              <a:buNone/>
            </a:pPr>
            <a:r>
              <a:rPr lang="en-US" sz="2400" dirty="0">
                <a:solidFill>
                  <a:srgbClr val="B870B8"/>
                </a:solidFill>
              </a:rPr>
              <a:t>k = k – 1; </a:t>
            </a:r>
            <a:r>
              <a:rPr lang="en-US" sz="2400" dirty="0"/>
              <a:t>( S = S + v ;)</a:t>
            </a:r>
          </a:p>
          <a:p>
            <a:pPr eaLnBrk="1" hangingPunct="1">
              <a:lnSpc>
                <a:spcPct val="90000"/>
              </a:lnSpc>
              <a:buFontTx/>
              <a:buNone/>
            </a:pPr>
            <a:r>
              <a:rPr lang="en-US" sz="2800" dirty="0"/>
              <a:t>If </a:t>
            </a:r>
            <a:r>
              <a:rPr lang="en-US" sz="2800" dirty="0">
                <a:solidFill>
                  <a:schemeClr val="accent2"/>
                </a:solidFill>
              </a:rPr>
              <a:t>k &lt; 0</a:t>
            </a:r>
            <a:r>
              <a:rPr lang="en-US" sz="2800" dirty="0"/>
              <a:t> then </a:t>
            </a:r>
            <a:r>
              <a:rPr lang="en-US" sz="2800" dirty="0">
                <a:solidFill>
                  <a:schemeClr val="accent2"/>
                </a:solidFill>
              </a:rPr>
              <a:t>return false</a:t>
            </a:r>
          </a:p>
          <a:p>
            <a:pPr eaLnBrk="1" hangingPunct="1">
              <a:lnSpc>
                <a:spcPct val="90000"/>
              </a:lnSpc>
              <a:buFontTx/>
              <a:buNone/>
            </a:pPr>
            <a:r>
              <a:rPr lang="en-US" sz="2800" dirty="0"/>
              <a:t>If </a:t>
            </a:r>
            <a:r>
              <a:rPr lang="en-US" sz="2800" dirty="0">
                <a:solidFill>
                  <a:schemeClr val="accent2"/>
                </a:solidFill>
              </a:rPr>
              <a:t>H has at least k</a:t>
            </a:r>
            <a:r>
              <a:rPr lang="en-US" sz="2800" baseline="30000" dirty="0">
                <a:solidFill>
                  <a:schemeClr val="accent2"/>
                </a:solidFill>
              </a:rPr>
              <a:t>2</a:t>
            </a:r>
            <a:r>
              <a:rPr lang="en-US" sz="2800" dirty="0">
                <a:solidFill>
                  <a:schemeClr val="accent2"/>
                </a:solidFill>
              </a:rPr>
              <a:t>+1 edges</a:t>
            </a:r>
            <a:r>
              <a:rPr lang="en-US" sz="2800" dirty="0"/>
              <a:t>, then </a:t>
            </a:r>
            <a:r>
              <a:rPr lang="en-US" sz="2800" dirty="0">
                <a:solidFill>
                  <a:schemeClr val="accent2"/>
                </a:solidFill>
              </a:rPr>
              <a:t>return false</a:t>
            </a:r>
          </a:p>
          <a:p>
            <a:pPr eaLnBrk="1" hangingPunct="1">
              <a:lnSpc>
                <a:spcPct val="90000"/>
              </a:lnSpc>
              <a:buFontTx/>
              <a:buNone/>
            </a:pPr>
            <a:r>
              <a:rPr lang="en-US" sz="2800" dirty="0"/>
              <a:t>Remove vertices of degree 0</a:t>
            </a:r>
          </a:p>
          <a:p>
            <a:pPr eaLnBrk="1" hangingPunct="1">
              <a:lnSpc>
                <a:spcPct val="90000"/>
              </a:lnSpc>
              <a:buFontTx/>
              <a:buNone/>
            </a:pPr>
            <a:r>
              <a:rPr lang="en-US" sz="2800" dirty="0">
                <a:solidFill>
                  <a:srgbClr val="B870B8"/>
                </a:solidFill>
              </a:rPr>
              <a:t>Solve vertex cover on (</a:t>
            </a:r>
            <a:r>
              <a:rPr lang="en-US" sz="2800" dirty="0" err="1">
                <a:solidFill>
                  <a:srgbClr val="B870B8"/>
                </a:solidFill>
              </a:rPr>
              <a:t>H,k</a:t>
            </a:r>
            <a:r>
              <a:rPr lang="en-US" sz="2800" dirty="0">
                <a:solidFill>
                  <a:srgbClr val="B870B8"/>
                </a:solidFill>
              </a:rPr>
              <a:t>) with some algorithm</a:t>
            </a:r>
            <a:endParaRPr lang="nl-NL" sz="2800" dirty="0">
              <a:solidFill>
                <a:srgbClr val="B870B8"/>
              </a:solidFill>
            </a:endParaRPr>
          </a:p>
        </p:txBody>
      </p:sp>
      <p:sp>
        <p:nvSpPr>
          <p:cNvPr id="50179"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D08BD77-E68A-984E-BFD7-C29F6463CD7F}" type="slidenum">
              <a:rPr lang="nl-NL" sz="1400"/>
              <a:pPr eaLnBrk="1" hangingPunct="1"/>
              <a:t>15</a:t>
            </a:fld>
            <a:endParaRPr lang="nl-NL" sz="1400"/>
          </a:p>
        </p:txBody>
      </p:sp>
    </p:spTree>
    <p:extLst>
      <p:ext uri="{BB962C8B-B14F-4D97-AF65-F5344CB8AC3E}">
        <p14:creationId xmlns:p14="http://schemas.microsoft.com/office/powerpoint/2010/main" val="13506507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CNF,  a reminder</a:t>
            </a:r>
            <a:endParaRPr lang="en-US" dirty="0"/>
          </a:p>
        </p:txBody>
      </p:sp>
      <p:sp>
        <p:nvSpPr>
          <p:cNvPr id="3" name="Content Placeholder 2"/>
          <p:cNvSpPr>
            <a:spLocks noGrp="1"/>
          </p:cNvSpPr>
          <p:nvPr>
            <p:ph idx="1"/>
          </p:nvPr>
        </p:nvSpPr>
        <p:spPr/>
        <p:txBody>
          <a:bodyPr/>
          <a:lstStyle/>
          <a:p>
            <a:r>
              <a:rPr lang="en-US" dirty="0" smtClean="0"/>
              <a:t>A </a:t>
            </a:r>
            <a:r>
              <a:rPr lang="en-US" dirty="0" smtClean="0"/>
              <a:t>formula is in conjunctive normal form (CNF) if it is a conjunction of </a:t>
            </a:r>
            <a:r>
              <a:rPr lang="en-US" b="1" dirty="0" smtClean="0"/>
              <a:t>clauses</a:t>
            </a:r>
            <a:r>
              <a:rPr lang="en-US" dirty="0" smtClean="0"/>
              <a:t>, where a clause is a disjunction of </a:t>
            </a:r>
            <a:r>
              <a:rPr lang="en-US" b="1" dirty="0" smtClean="0"/>
              <a:t>literals</a:t>
            </a:r>
          </a:p>
          <a:p>
            <a:r>
              <a:rPr lang="en-US" dirty="0" smtClean="0"/>
              <a:t>Example :</a:t>
            </a:r>
          </a:p>
          <a:p>
            <a:pPr marL="0" indent="0">
              <a:buNone/>
            </a:pPr>
            <a:r>
              <a:rPr lang="en-US" dirty="0"/>
              <a:t>(x1 ∨ x2 </a:t>
            </a:r>
            <a:r>
              <a:rPr lang="en-US" dirty="0" smtClean="0"/>
              <a:t>∨</a:t>
            </a:r>
            <a:r>
              <a:rPr lang="en-US" dirty="0"/>
              <a:t>¬</a:t>
            </a:r>
            <a:r>
              <a:rPr lang="en-US" dirty="0" smtClean="0"/>
              <a:t>x3</a:t>
            </a:r>
            <a:r>
              <a:rPr lang="en-US" dirty="0"/>
              <a:t>)∧(x1 ∨x2 ∨x3)∧</a:t>
            </a:r>
            <a:r>
              <a:rPr lang="en-US" dirty="0" smtClean="0"/>
              <a:t>(</a:t>
            </a:r>
            <a:r>
              <a:rPr lang="en-US" dirty="0"/>
              <a:t>¬</a:t>
            </a:r>
            <a:r>
              <a:rPr lang="en-US" dirty="0" smtClean="0"/>
              <a:t>x1 </a:t>
            </a:r>
            <a:r>
              <a:rPr lang="en-US" dirty="0"/>
              <a:t>∨x2 ∨x3</a:t>
            </a:r>
            <a:r>
              <a:rPr lang="en-US" dirty="0" smtClean="0"/>
              <a:t>)∧</a:t>
            </a:r>
            <a:r>
              <a:rPr lang="en-US" dirty="0"/>
              <a:t>(x2</a:t>
            </a:r>
            <a:r>
              <a:rPr lang="en-US" dirty="0" smtClean="0"/>
              <a:t>)</a:t>
            </a:r>
          </a:p>
          <a:p>
            <a:pPr marL="0" indent="0">
              <a:buNone/>
            </a:pPr>
            <a:r>
              <a:rPr lang="en-US" dirty="0" smtClean="0"/>
              <a:t>The size of the instance is the number of literals in total</a:t>
            </a:r>
          </a:p>
          <a:p>
            <a:pPr marL="0" indent="0">
              <a:buNone/>
            </a:pPr>
            <a:r>
              <a:rPr lang="en-US" dirty="0" smtClean="0"/>
              <a:t>In this example : 10 </a:t>
            </a:r>
            <a:endParaRPr lang="en-US" dirty="0"/>
          </a:p>
          <a:p>
            <a:pPr marL="0" indent="0">
              <a:buNone/>
            </a:pPr>
            <a:endParaRPr lang="en-US" dirty="0" smtClean="0"/>
          </a:p>
        </p:txBody>
      </p:sp>
      <p:pic>
        <p:nvPicPr>
          <p:cNvPr id="4" name="Picture 3"/>
          <p:cNvPicPr>
            <a:picLocks noChangeAspect="1"/>
          </p:cNvPicPr>
          <p:nvPr/>
        </p:nvPicPr>
        <p:blipFill>
          <a:blip r:embed="rId2"/>
          <a:stretch>
            <a:fillRect/>
          </a:stretch>
        </p:blipFill>
        <p:spPr>
          <a:xfrm>
            <a:off x="7263601" y="4977601"/>
            <a:ext cx="1880398" cy="1880398"/>
          </a:xfrm>
          <a:prstGeom prst="rect">
            <a:avLst/>
          </a:prstGeom>
        </p:spPr>
      </p:pic>
    </p:spTree>
    <p:extLst>
      <p:ext uri="{BB962C8B-B14F-4D97-AF65-F5344CB8AC3E}">
        <p14:creationId xmlns:p14="http://schemas.microsoft.com/office/powerpoint/2010/main" val="2390650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SATISFIABILITY </a:t>
            </a:r>
          </a:p>
        </p:txBody>
      </p:sp>
      <p:sp>
        <p:nvSpPr>
          <p:cNvPr id="3" name="Content Placeholder 2"/>
          <p:cNvSpPr>
            <a:spLocks noGrp="1"/>
          </p:cNvSpPr>
          <p:nvPr>
            <p:ph idx="1"/>
          </p:nvPr>
        </p:nvSpPr>
        <p:spPr/>
        <p:txBody>
          <a:bodyPr>
            <a:normAutofit/>
          </a:bodyPr>
          <a:lstStyle/>
          <a:p>
            <a:r>
              <a:rPr lang="en-US" dirty="0" smtClean="0"/>
              <a:t>Input</a:t>
            </a:r>
            <a:r>
              <a:rPr lang="en-US" dirty="0"/>
              <a:t>: A </a:t>
            </a:r>
            <a:r>
              <a:rPr lang="en-US" dirty="0" err="1"/>
              <a:t>boolean</a:t>
            </a:r>
            <a:r>
              <a:rPr lang="en-US" dirty="0"/>
              <a:t> formula F in conjunctive normal form consisting of </a:t>
            </a:r>
            <a:r>
              <a:rPr lang="en-US" b="1" dirty="0"/>
              <a:t>m clauses </a:t>
            </a:r>
            <a:r>
              <a:rPr lang="en-US" dirty="0"/>
              <a:t>and a nonnegative integer k. </a:t>
            </a:r>
          </a:p>
          <a:p>
            <a:r>
              <a:rPr lang="en-US" dirty="0" smtClean="0"/>
              <a:t>Task</a:t>
            </a:r>
            <a:r>
              <a:rPr lang="en-US" dirty="0"/>
              <a:t>: Find a truth assignment satisfying at least k clauses</a:t>
            </a:r>
            <a:r>
              <a:rPr lang="en-US" dirty="0" smtClean="0"/>
              <a:t>.</a:t>
            </a:r>
          </a:p>
          <a:p>
            <a:pPr marL="0" indent="0">
              <a:buNone/>
            </a:pPr>
            <a:r>
              <a:rPr lang="en-US" dirty="0" smtClean="0"/>
              <a:t>(</a:t>
            </a:r>
            <a:r>
              <a:rPr lang="en-US" dirty="0"/>
              <a:t>x1 </a:t>
            </a:r>
            <a:r>
              <a:rPr lang="en-US" sz="2000" dirty="0" smtClean="0"/>
              <a:t>∨</a:t>
            </a:r>
            <a:r>
              <a:rPr lang="en-US" dirty="0"/>
              <a:t>¬</a:t>
            </a:r>
            <a:r>
              <a:rPr lang="en-US" sz="2000" dirty="0" smtClean="0"/>
              <a:t> </a:t>
            </a:r>
            <a:r>
              <a:rPr lang="en-US" dirty="0" smtClean="0"/>
              <a:t>x2 </a:t>
            </a:r>
            <a:r>
              <a:rPr lang="en-US" sz="2000" dirty="0"/>
              <a:t>∨</a:t>
            </a:r>
            <a:r>
              <a:rPr lang="en-US" dirty="0"/>
              <a:t>x3)</a:t>
            </a:r>
            <a:r>
              <a:rPr lang="en-US" sz="2000" dirty="0"/>
              <a:t>∧</a:t>
            </a:r>
            <a:r>
              <a:rPr lang="en-US" dirty="0"/>
              <a:t>(x1 </a:t>
            </a:r>
            <a:r>
              <a:rPr lang="en-US" sz="2000" dirty="0"/>
              <a:t>∨</a:t>
            </a:r>
            <a:r>
              <a:rPr lang="en-US" dirty="0"/>
              <a:t>x2 </a:t>
            </a:r>
            <a:r>
              <a:rPr lang="en-US" sz="2000" dirty="0"/>
              <a:t>∨</a:t>
            </a:r>
            <a:r>
              <a:rPr lang="en-US" dirty="0"/>
              <a:t>x3)</a:t>
            </a:r>
            <a:r>
              <a:rPr lang="en-US" sz="2000" dirty="0"/>
              <a:t>∧</a:t>
            </a:r>
            <a:r>
              <a:rPr lang="en-US" dirty="0"/>
              <a:t>(x1 </a:t>
            </a:r>
            <a:r>
              <a:rPr lang="en-US" sz="2000" dirty="0"/>
              <a:t>∨</a:t>
            </a:r>
            <a:r>
              <a:rPr lang="en-US" dirty="0"/>
              <a:t>x2 </a:t>
            </a:r>
            <a:r>
              <a:rPr lang="en-US" sz="2000" dirty="0"/>
              <a:t>∨</a:t>
            </a:r>
            <a:r>
              <a:rPr lang="en-US" dirty="0"/>
              <a:t>x3)</a:t>
            </a:r>
            <a:r>
              <a:rPr lang="en-US" sz="2000" dirty="0"/>
              <a:t>∧</a:t>
            </a:r>
            <a:r>
              <a:rPr lang="en-US" dirty="0"/>
              <a:t>(</a:t>
            </a:r>
            <a:r>
              <a:rPr lang="en-US" dirty="0" smtClean="0"/>
              <a:t>x2)</a:t>
            </a:r>
          </a:p>
          <a:p>
            <a:pPr marL="0" indent="0">
              <a:buNone/>
            </a:pPr>
            <a:endParaRPr lang="en-US" dirty="0"/>
          </a:p>
          <a:p>
            <a:pPr marL="0" indent="0">
              <a:buNone/>
            </a:pPr>
            <a:endParaRPr lang="en-US" dirty="0" smtClean="0"/>
          </a:p>
          <a:p>
            <a:r>
              <a:rPr lang="en-US" dirty="0" smtClean="0"/>
              <a:t>We will prove that the problem has a kernel of size k</a:t>
            </a:r>
            <a:r>
              <a:rPr lang="en-US" baseline="30000" dirty="0" smtClean="0"/>
              <a:t>2</a:t>
            </a:r>
            <a:endParaRPr lang="en-US" dirty="0"/>
          </a:p>
          <a:p>
            <a:endParaRPr lang="en-US" dirty="0"/>
          </a:p>
        </p:txBody>
      </p:sp>
    </p:spTree>
    <p:extLst>
      <p:ext uri="{BB962C8B-B14F-4D97-AF65-F5344CB8AC3E}">
        <p14:creationId xmlns:p14="http://schemas.microsoft.com/office/powerpoint/2010/main" val="15447276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 1</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a:t>
            </a:r>
            <a:r>
              <a:rPr lang="en-US" dirty="0"/>
              <a:t>k ≤ </a:t>
            </a:r>
            <a:r>
              <a:rPr lang="en-US" baseline="30000" dirty="0"/>
              <a:t>⌈</a:t>
            </a:r>
            <a:r>
              <a:rPr lang="en-US" dirty="0"/>
              <a:t>m/2</a:t>
            </a:r>
            <a:r>
              <a:rPr lang="en-US" baseline="30000" dirty="0"/>
              <a:t>⌉</a:t>
            </a:r>
            <a:r>
              <a:rPr lang="en-US" dirty="0"/>
              <a:t>, then the desired truth assignment trivially exists</a:t>
            </a:r>
            <a:r>
              <a:rPr lang="en-US" dirty="0" smtClean="0"/>
              <a:t>:</a:t>
            </a:r>
          </a:p>
          <a:p>
            <a:pPr lvl="1"/>
            <a:r>
              <a:rPr lang="en-US" dirty="0" smtClean="0"/>
              <a:t> </a:t>
            </a:r>
            <a:r>
              <a:rPr lang="en-US" dirty="0"/>
              <a:t>Take a random truth </a:t>
            </a:r>
            <a:r>
              <a:rPr lang="en-US" dirty="0" smtClean="0"/>
              <a:t>assignment.</a:t>
            </a:r>
          </a:p>
          <a:p>
            <a:pPr lvl="1"/>
            <a:r>
              <a:rPr lang="en-US" dirty="0" smtClean="0"/>
              <a:t>If </a:t>
            </a:r>
            <a:r>
              <a:rPr lang="en-US" dirty="0"/>
              <a:t>it satisfies at least k clauses then we are done. </a:t>
            </a:r>
          </a:p>
          <a:p>
            <a:pPr lvl="1"/>
            <a:r>
              <a:rPr lang="en-US" dirty="0" smtClean="0"/>
              <a:t>Otherwise</a:t>
            </a:r>
            <a:r>
              <a:rPr lang="en-US" dirty="0"/>
              <a:t>, </a:t>
            </a:r>
            <a:r>
              <a:rPr lang="en-US" dirty="0" smtClean="0"/>
              <a:t>flip the assignment </a:t>
            </a:r>
          </a:p>
          <a:p>
            <a:pPr lvl="1"/>
            <a:endParaRPr lang="en-US" dirty="0" smtClean="0"/>
          </a:p>
          <a:p>
            <a:pPr marL="228600" lvl="1" indent="0">
              <a:buNone/>
            </a:pPr>
            <a:r>
              <a:rPr lang="en-US" dirty="0"/>
              <a:t>(x1 ∨¬ x2 ∨x3)∧</a:t>
            </a:r>
            <a:r>
              <a:rPr lang="en-US" dirty="0" smtClean="0"/>
              <a:t>(</a:t>
            </a:r>
            <a:r>
              <a:rPr lang="en-US" dirty="0"/>
              <a:t>¬</a:t>
            </a:r>
            <a:r>
              <a:rPr lang="en-US" dirty="0" smtClean="0"/>
              <a:t>x1 ∨</a:t>
            </a:r>
            <a:r>
              <a:rPr lang="en-US" dirty="0"/>
              <a:t>¬</a:t>
            </a:r>
            <a:r>
              <a:rPr lang="en-US" dirty="0" smtClean="0"/>
              <a:t>x2 ∨</a:t>
            </a:r>
            <a:r>
              <a:rPr lang="en-US" dirty="0"/>
              <a:t>¬</a:t>
            </a:r>
            <a:r>
              <a:rPr lang="en-US" dirty="0" smtClean="0"/>
              <a:t>x3</a:t>
            </a:r>
            <a:r>
              <a:rPr lang="en-US" dirty="0"/>
              <a:t>)∧(x1 ∨x2 ∨x3)∧(</a:t>
            </a:r>
            <a:r>
              <a:rPr lang="en-US" dirty="0" smtClean="0"/>
              <a:t>x1) </a:t>
            </a:r>
            <a:r>
              <a:rPr lang="en-US" dirty="0" smtClean="0"/>
              <a:t>∧</a:t>
            </a:r>
          </a:p>
          <a:p>
            <a:pPr marL="228600" lvl="1" indent="0">
              <a:buNone/>
            </a:pPr>
            <a:r>
              <a:rPr lang="en-US" dirty="0" smtClean="0"/>
              <a:t>(x1∨ </a:t>
            </a:r>
            <a:r>
              <a:rPr lang="en-US" dirty="0"/>
              <a:t>¬</a:t>
            </a:r>
            <a:r>
              <a:rPr lang="en-US" dirty="0" smtClean="0"/>
              <a:t>x2 </a:t>
            </a:r>
            <a:r>
              <a:rPr lang="en-US" dirty="0" smtClean="0"/>
              <a:t>)</a:t>
            </a:r>
          </a:p>
          <a:p>
            <a:pPr marL="228600" lvl="1" indent="0">
              <a:buNone/>
            </a:pPr>
            <a:r>
              <a:rPr lang="en-US" dirty="0" smtClean="0"/>
              <a:t>Class ex.:</a:t>
            </a:r>
          </a:p>
          <a:p>
            <a:pPr marL="228600" lvl="1" indent="0">
              <a:buNone/>
            </a:pPr>
            <a:r>
              <a:rPr lang="en-US" dirty="0"/>
              <a:t>	</a:t>
            </a:r>
            <a:r>
              <a:rPr lang="en-US" dirty="0" smtClean="0"/>
              <a:t> 1. Find an assignment that satisfies at most 2 clauses</a:t>
            </a:r>
          </a:p>
          <a:p>
            <a:pPr marL="228600" lvl="1" indent="0">
              <a:buNone/>
            </a:pPr>
            <a:r>
              <a:rPr lang="en-US" dirty="0" smtClean="0"/>
              <a:t>	2. Show that by flipping the assignment, 3 </a:t>
            </a:r>
            <a:r>
              <a:rPr lang="en-US" dirty="0" smtClean="0"/>
              <a:t>or more clauses are 	satisfied</a:t>
            </a:r>
            <a:endParaRPr lang="en-US" dirty="0"/>
          </a:p>
          <a:p>
            <a:pPr marL="228600" lvl="1" indent="0">
              <a:buNone/>
            </a:pPr>
            <a:endParaRPr lang="en-US" dirty="0"/>
          </a:p>
          <a:p>
            <a:pPr lvl="1"/>
            <a:r>
              <a:rPr lang="en-US" dirty="0" smtClean="0"/>
              <a:t>From now on we </a:t>
            </a:r>
            <a:r>
              <a:rPr lang="en-US" dirty="0"/>
              <a:t>can assume that k &gt;</a:t>
            </a:r>
            <a:r>
              <a:rPr lang="en-US" baseline="30000" dirty="0"/>
              <a:t> ⌈</a:t>
            </a:r>
            <a:r>
              <a:rPr lang="en-US" dirty="0"/>
              <a:t>m/2</a:t>
            </a:r>
            <a:r>
              <a:rPr lang="en-US" baseline="30000" dirty="0"/>
              <a:t>⌉</a:t>
            </a:r>
            <a:r>
              <a:rPr lang="en-US" dirty="0"/>
              <a:t>, which implies </a:t>
            </a:r>
            <a:r>
              <a:rPr lang="en-US" dirty="0" smtClean="0"/>
              <a:t>m </a:t>
            </a:r>
            <a:r>
              <a:rPr lang="en-US" dirty="0"/>
              <a:t>&lt; 2k</a:t>
            </a:r>
          </a:p>
          <a:p>
            <a:endParaRPr lang="en-US" dirty="0"/>
          </a:p>
        </p:txBody>
      </p:sp>
    </p:spTree>
    <p:extLst>
      <p:ext uri="{BB962C8B-B14F-4D97-AF65-F5344CB8AC3E}">
        <p14:creationId xmlns:p14="http://schemas.microsoft.com/office/powerpoint/2010/main" val="16336384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Flipping : example</a:t>
            </a:r>
            <a:endParaRPr lang="en-US" dirty="0"/>
          </a:p>
        </p:txBody>
      </p:sp>
      <p:sp>
        <p:nvSpPr>
          <p:cNvPr id="3" name="Content Placeholder 2"/>
          <p:cNvSpPr>
            <a:spLocks noGrp="1"/>
          </p:cNvSpPr>
          <p:nvPr>
            <p:ph idx="1"/>
          </p:nvPr>
        </p:nvSpPr>
        <p:spPr/>
        <p:txBody>
          <a:bodyPr/>
          <a:lstStyle/>
          <a:p>
            <a:pPr marL="228600" lvl="1" indent="0">
              <a:buNone/>
            </a:pPr>
            <a:r>
              <a:rPr lang="en-US" dirty="0"/>
              <a:t>(x1 ∨¬ x2 ∨x3)∧(¬x1 ∨¬x2 ∨¬x3)∧(x1 ∨x2 ∨x3)∧(x1) ∧</a:t>
            </a:r>
          </a:p>
          <a:p>
            <a:pPr marL="228600" lvl="1" indent="0">
              <a:buNone/>
            </a:pPr>
            <a:r>
              <a:rPr lang="en-US" dirty="0"/>
              <a:t>(x1∨ ¬x2 </a:t>
            </a:r>
            <a:r>
              <a:rPr lang="en-US" dirty="0" smtClean="0"/>
              <a:t>)</a:t>
            </a:r>
          </a:p>
          <a:p>
            <a:pPr marL="228600" lvl="1" indent="0">
              <a:buNone/>
            </a:pPr>
            <a:endParaRPr lang="en-US" dirty="0"/>
          </a:p>
          <a:p>
            <a:pPr marL="228600" lvl="1" indent="0">
              <a:buNone/>
            </a:pPr>
            <a:r>
              <a:rPr lang="en-US" dirty="0"/>
              <a:t>x</a:t>
            </a:r>
            <a:r>
              <a:rPr lang="en-US" dirty="0" smtClean="0"/>
              <a:t>1=F 		x2=T 		x3=F</a:t>
            </a:r>
          </a:p>
          <a:p>
            <a:pPr marL="228600" lvl="1" indent="0">
              <a:buNone/>
            </a:pPr>
            <a:r>
              <a:rPr lang="en-US" dirty="0" smtClean="0"/>
              <a:t>1,4,5 are false  2 and 3 are true. Let’s </a:t>
            </a:r>
            <a:r>
              <a:rPr lang="en-US" dirty="0" err="1" smtClean="0"/>
              <a:t>fliip</a:t>
            </a:r>
            <a:r>
              <a:rPr lang="en-US" dirty="0" smtClean="0"/>
              <a:t> it!</a:t>
            </a:r>
          </a:p>
          <a:p>
            <a:pPr marL="228600" lvl="1" indent="0">
              <a:buNone/>
            </a:pPr>
            <a:r>
              <a:rPr lang="en-US" dirty="0" smtClean="0"/>
              <a:t>X1=T </a:t>
            </a:r>
            <a:r>
              <a:rPr lang="en-US" dirty="0"/>
              <a:t>		x2</a:t>
            </a:r>
            <a:r>
              <a:rPr lang="en-US" dirty="0" smtClean="0"/>
              <a:t>=</a:t>
            </a:r>
            <a:r>
              <a:rPr lang="en-US" dirty="0"/>
              <a:t>F		x3</a:t>
            </a:r>
            <a:r>
              <a:rPr lang="en-US" dirty="0" smtClean="0"/>
              <a:t>=T</a:t>
            </a:r>
          </a:p>
          <a:p>
            <a:pPr marL="228600" lvl="1" indent="0">
              <a:buNone/>
            </a:pPr>
            <a:r>
              <a:rPr lang="en-US" dirty="0" smtClean="0"/>
              <a:t>Without even looking at 2 or 3, we know that 1,4,5 are now satisfied</a:t>
            </a:r>
            <a:endParaRPr lang="en-US" dirty="0"/>
          </a:p>
          <a:p>
            <a:pPr marL="228600" lvl="1" indent="0">
              <a:buNone/>
            </a:pPr>
            <a:endParaRPr lang="en-US" dirty="0" smtClean="0"/>
          </a:p>
          <a:p>
            <a:pPr marL="228600" lvl="1" indent="0">
              <a:buNone/>
            </a:pPr>
            <a:endParaRPr lang="en-US" dirty="0"/>
          </a:p>
        </p:txBody>
      </p:sp>
    </p:spTree>
    <p:extLst>
      <p:ext uri="{BB962C8B-B14F-4D97-AF65-F5344CB8AC3E}">
        <p14:creationId xmlns:p14="http://schemas.microsoft.com/office/powerpoint/2010/main" val="5071705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of the next 45 minutes</a:t>
            </a:r>
            <a:endParaRPr lang="en-US" dirty="0"/>
          </a:p>
        </p:txBody>
      </p:sp>
      <p:sp>
        <p:nvSpPr>
          <p:cNvPr id="3" name="Content Placeholder 2"/>
          <p:cNvSpPr>
            <a:spLocks noGrp="1"/>
          </p:cNvSpPr>
          <p:nvPr>
            <p:ph idx="1"/>
          </p:nvPr>
        </p:nvSpPr>
        <p:spPr/>
        <p:txBody>
          <a:bodyPr/>
          <a:lstStyle/>
          <a:p>
            <a:r>
              <a:rPr lang="en-US" dirty="0" smtClean="0"/>
              <a:t>By the end of today you will be able to:</a:t>
            </a:r>
          </a:p>
          <a:p>
            <a:pPr lvl="1"/>
            <a:r>
              <a:rPr lang="en-US" dirty="0" smtClean="0"/>
              <a:t>Define what is an FPT algorithm </a:t>
            </a:r>
          </a:p>
          <a:p>
            <a:pPr lvl="1"/>
            <a:r>
              <a:rPr lang="en-US" dirty="0" smtClean="0"/>
              <a:t>Explain how to get a k</a:t>
            </a:r>
            <a:r>
              <a:rPr lang="en-US" baseline="30000" dirty="0" smtClean="0"/>
              <a:t>2</a:t>
            </a:r>
            <a:r>
              <a:rPr lang="en-US" dirty="0" smtClean="0"/>
              <a:t> kernel for vertex cover</a:t>
            </a:r>
          </a:p>
          <a:p>
            <a:pPr lvl="1"/>
            <a:r>
              <a:rPr lang="en-US" dirty="0" smtClean="0"/>
              <a:t>Explain how to get a k</a:t>
            </a:r>
            <a:r>
              <a:rPr lang="en-US" baseline="30000" dirty="0" smtClean="0"/>
              <a:t>2 </a:t>
            </a:r>
            <a:r>
              <a:rPr lang="en-US" dirty="0" smtClean="0"/>
              <a:t> kernel for </a:t>
            </a:r>
            <a:r>
              <a:rPr lang="en-US" dirty="0"/>
              <a:t>max-</a:t>
            </a:r>
            <a:r>
              <a:rPr lang="en-US" dirty="0" err="1"/>
              <a:t>satisfiability</a:t>
            </a:r>
            <a:endParaRPr lang="en-US" dirty="0" smtClean="0"/>
          </a:p>
          <a:p>
            <a:pPr lvl="1"/>
            <a:r>
              <a:rPr lang="en-US" dirty="0" smtClean="0">
                <a:solidFill>
                  <a:schemeClr val="bg1">
                    <a:lumMod val="75000"/>
                  </a:schemeClr>
                </a:solidFill>
              </a:rPr>
              <a:t>Understand what is kernelization and what is its connection with FPT</a:t>
            </a:r>
          </a:p>
          <a:p>
            <a:pPr marL="228600" lvl="1" indent="0">
              <a:buNone/>
            </a:pPr>
            <a:endParaRPr lang="en-US" dirty="0" smtClean="0"/>
          </a:p>
          <a:p>
            <a:pPr lvl="1"/>
            <a:endParaRPr lang="en-US" dirty="0"/>
          </a:p>
        </p:txBody>
      </p:sp>
    </p:spTree>
    <p:extLst>
      <p:ext uri="{BB962C8B-B14F-4D97-AF65-F5344CB8AC3E}">
        <p14:creationId xmlns:p14="http://schemas.microsoft.com/office/powerpoint/2010/main" val="3951753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 </a:t>
            </a:r>
            <a:r>
              <a:rPr lang="en-US" dirty="0" smtClean="0"/>
              <a:t>2:</a:t>
            </a:r>
            <a:endParaRPr lang="en-US" dirty="0"/>
          </a:p>
        </p:txBody>
      </p:sp>
      <p:sp>
        <p:nvSpPr>
          <p:cNvPr id="3" name="Content Placeholder 2"/>
          <p:cNvSpPr>
            <a:spLocks noGrp="1"/>
          </p:cNvSpPr>
          <p:nvPr>
            <p:ph idx="1"/>
          </p:nvPr>
        </p:nvSpPr>
        <p:spPr/>
        <p:txBody>
          <a:bodyPr>
            <a:normAutofit/>
          </a:bodyPr>
          <a:lstStyle/>
          <a:p>
            <a:r>
              <a:rPr lang="en-US" dirty="0" smtClean="0"/>
              <a:t>Partition </a:t>
            </a:r>
            <a:r>
              <a:rPr lang="en-US" dirty="0"/>
              <a:t>the clauses of F into </a:t>
            </a:r>
            <a:r>
              <a:rPr lang="en-US" dirty="0" err="1"/>
              <a:t>Fl</a:t>
            </a:r>
            <a:r>
              <a:rPr lang="en-US" dirty="0"/>
              <a:t> and </a:t>
            </a:r>
            <a:r>
              <a:rPr lang="en-US" dirty="0" err="1"/>
              <a:t>Fs</a:t>
            </a:r>
            <a:r>
              <a:rPr lang="en-US" dirty="0"/>
              <a:t>:</a:t>
            </a:r>
            <a:br>
              <a:rPr lang="en-US" dirty="0"/>
            </a:br>
            <a:r>
              <a:rPr lang="en-US" dirty="0" err="1" smtClean="0"/>
              <a:t>Fl</a:t>
            </a:r>
            <a:r>
              <a:rPr lang="en-US" dirty="0"/>
              <a:t>: long clauses containing at least k literals;</a:t>
            </a:r>
            <a:br>
              <a:rPr lang="en-US" dirty="0"/>
            </a:br>
            <a:r>
              <a:rPr lang="en-US" dirty="0" smtClean="0"/>
              <a:t> </a:t>
            </a:r>
            <a:r>
              <a:rPr lang="en-US" dirty="0" err="1"/>
              <a:t>Fs</a:t>
            </a:r>
            <a:r>
              <a:rPr lang="en-US" dirty="0"/>
              <a:t>: short clauses containing less than k literals. </a:t>
            </a:r>
          </a:p>
          <a:p>
            <a:endParaRPr lang="en-US" dirty="0"/>
          </a:p>
          <a:p>
            <a:endParaRPr lang="en-US" dirty="0"/>
          </a:p>
        </p:txBody>
      </p:sp>
      <p:sp>
        <p:nvSpPr>
          <p:cNvPr id="4" name="Rectangle 3"/>
          <p:cNvSpPr/>
          <p:nvPr/>
        </p:nvSpPr>
        <p:spPr>
          <a:xfrm>
            <a:off x="0" y="3429000"/>
            <a:ext cx="9144000" cy="369332"/>
          </a:xfrm>
          <a:prstGeom prst="rect">
            <a:avLst/>
          </a:prstGeom>
        </p:spPr>
        <p:txBody>
          <a:bodyPr wrap="square">
            <a:spAutoFit/>
          </a:bodyPr>
          <a:lstStyle/>
          <a:p>
            <a:pPr marL="228600" lvl="1" indent="0">
              <a:buNone/>
            </a:pPr>
            <a:r>
              <a:rPr lang="en-US" dirty="0"/>
              <a:t>(x1 ∨¬ x2 ∨x3)∧(¬x1 ∨¬x2 ∨¬x3)∧(x1 ∨x2 ∨x3)∧(x2) </a:t>
            </a:r>
            <a:r>
              <a:rPr lang="en-US" dirty="0" smtClean="0"/>
              <a:t>∧(</a:t>
            </a:r>
            <a:r>
              <a:rPr lang="en-US" dirty="0"/>
              <a:t>x1∨ ¬x2 )</a:t>
            </a:r>
          </a:p>
        </p:txBody>
      </p:sp>
      <p:sp>
        <p:nvSpPr>
          <p:cNvPr id="6" name="Rounded Rectangle 5"/>
          <p:cNvSpPr/>
          <p:nvPr/>
        </p:nvSpPr>
        <p:spPr>
          <a:xfrm>
            <a:off x="2512923" y="4633119"/>
            <a:ext cx="876393" cy="7870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Fl</a:t>
            </a:r>
            <a:endParaRPr lang="en-US" dirty="0"/>
          </a:p>
        </p:txBody>
      </p:sp>
      <p:sp>
        <p:nvSpPr>
          <p:cNvPr id="7" name="Rounded Rectangle 6"/>
          <p:cNvSpPr/>
          <p:nvPr/>
        </p:nvSpPr>
        <p:spPr>
          <a:xfrm>
            <a:off x="6653807" y="4633119"/>
            <a:ext cx="876393" cy="7870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Fs</a:t>
            </a:r>
            <a:endParaRPr lang="en-US" dirty="0"/>
          </a:p>
        </p:txBody>
      </p:sp>
      <p:cxnSp>
        <p:nvCxnSpPr>
          <p:cNvPr id="9" name="Straight Arrow Connector 8"/>
          <p:cNvCxnSpPr/>
          <p:nvPr/>
        </p:nvCxnSpPr>
        <p:spPr>
          <a:xfrm>
            <a:off x="1556045" y="3798332"/>
            <a:ext cx="956878" cy="8347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6" idx="0"/>
          </p:cNvCxnSpPr>
          <p:nvPr/>
        </p:nvCxnSpPr>
        <p:spPr>
          <a:xfrm>
            <a:off x="2915349" y="3798332"/>
            <a:ext cx="35771" cy="8347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3389316" y="3798332"/>
            <a:ext cx="1564988" cy="8347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7" idx="0"/>
          </p:cNvCxnSpPr>
          <p:nvPr/>
        </p:nvCxnSpPr>
        <p:spPr>
          <a:xfrm>
            <a:off x="6376580" y="3798332"/>
            <a:ext cx="715424" cy="8347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137088" y="3798332"/>
            <a:ext cx="0" cy="7632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80663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 2 (cont.)</a:t>
            </a:r>
            <a:endParaRPr lang="en-US" dirty="0"/>
          </a:p>
        </p:txBody>
      </p:sp>
      <p:sp>
        <p:nvSpPr>
          <p:cNvPr id="3" name="Content Placeholder 2"/>
          <p:cNvSpPr>
            <a:spLocks noGrp="1"/>
          </p:cNvSpPr>
          <p:nvPr>
            <p:ph idx="1"/>
          </p:nvPr>
        </p:nvSpPr>
        <p:spPr/>
        <p:txBody>
          <a:bodyPr/>
          <a:lstStyle/>
          <a:p>
            <a:r>
              <a:rPr lang="en-US" dirty="0"/>
              <a:t>Let </a:t>
            </a:r>
            <a:r>
              <a:rPr lang="en-US" dirty="0"/>
              <a:t>L</a:t>
            </a:r>
            <a:r>
              <a:rPr lang="en-US" dirty="0" smtClean="0"/>
              <a:t> </a:t>
            </a:r>
            <a:r>
              <a:rPr lang="en-US" dirty="0"/>
              <a:t>:= number of long </a:t>
            </a:r>
            <a:r>
              <a:rPr lang="en-US" dirty="0" smtClean="0"/>
              <a:t>clauses (|</a:t>
            </a:r>
            <a:r>
              <a:rPr lang="en-US" dirty="0" err="1" smtClean="0"/>
              <a:t>Fl</a:t>
            </a:r>
            <a:r>
              <a:rPr lang="en-US" dirty="0" smtClean="0"/>
              <a:t>|) . </a:t>
            </a:r>
            <a:endParaRPr lang="en-US" dirty="0"/>
          </a:p>
          <a:p>
            <a:r>
              <a:rPr lang="en-US" dirty="0"/>
              <a:t>If </a:t>
            </a:r>
            <a:r>
              <a:rPr lang="en-US" dirty="0" smtClean="0"/>
              <a:t> L </a:t>
            </a:r>
            <a:r>
              <a:rPr lang="en-US" dirty="0"/>
              <a:t>≥ k, then at least k clauses can be satisfied. </a:t>
            </a:r>
          </a:p>
          <a:p>
            <a:pPr lvl="1"/>
            <a:r>
              <a:rPr lang="en-US" dirty="0"/>
              <a:t> for each (</a:t>
            </a:r>
            <a:r>
              <a:rPr lang="en-US" dirty="0" err="1"/>
              <a:t>w.c</a:t>
            </a:r>
            <a:r>
              <a:rPr lang="en-US" dirty="0"/>
              <a:t>) pick one literal and set it to satisfy the formula</a:t>
            </a:r>
          </a:p>
          <a:p>
            <a:pPr marL="228600" lvl="1" indent="0">
              <a:buNone/>
            </a:pPr>
            <a:r>
              <a:rPr lang="en-US" dirty="0"/>
              <a:t>(x1 ∨¬ x2 ∨x3 ∨ … ∨ </a:t>
            </a:r>
            <a:r>
              <a:rPr lang="en-US" dirty="0" err="1"/>
              <a:t>x</a:t>
            </a:r>
            <a:r>
              <a:rPr lang="en-US" baseline="-25000" dirty="0" err="1"/>
              <a:t>k</a:t>
            </a:r>
            <a:r>
              <a:rPr lang="en-US" baseline="-25000" dirty="0"/>
              <a:t> </a:t>
            </a:r>
            <a:r>
              <a:rPr lang="en-US" dirty="0"/>
              <a:t>∨ … ∨ x</a:t>
            </a:r>
            <a:r>
              <a:rPr lang="en-US" baseline="-25000" dirty="0"/>
              <a:t>ci</a:t>
            </a:r>
            <a:r>
              <a:rPr lang="en-US" dirty="0"/>
              <a:t>)</a:t>
            </a:r>
          </a:p>
          <a:p>
            <a:pPr marL="228600" lvl="1" indent="0">
              <a:buNone/>
            </a:pPr>
            <a:endParaRPr lang="en-US" dirty="0" smtClean="0"/>
          </a:p>
          <a:p>
            <a:pPr marL="228600" lvl="1" indent="0">
              <a:buNone/>
            </a:pPr>
            <a:endParaRPr lang="en-US" dirty="0"/>
          </a:p>
          <a:p>
            <a:pPr marL="228600" lvl="1" indent="0">
              <a:buNone/>
            </a:pPr>
            <a:endParaRPr lang="en-US" dirty="0"/>
          </a:p>
          <a:p>
            <a:pPr marL="228600" lvl="1" indent="0">
              <a:buNone/>
            </a:pPr>
            <a:endParaRPr lang="en-US" dirty="0" smtClean="0"/>
          </a:p>
          <a:p>
            <a:pPr marL="228600" lvl="1" indent="0">
              <a:buNone/>
            </a:pPr>
            <a:endParaRPr lang="en-US" dirty="0"/>
          </a:p>
          <a:p>
            <a:pPr marL="228600" lvl="1" indent="0">
              <a:buNone/>
            </a:pPr>
            <a:r>
              <a:rPr lang="en-US" dirty="0"/>
              <a:t>Now we are left with the case where </a:t>
            </a:r>
            <a:r>
              <a:rPr lang="en-US" dirty="0"/>
              <a:t>L</a:t>
            </a:r>
            <a:r>
              <a:rPr lang="en-US" dirty="0" smtClean="0"/>
              <a:t> </a:t>
            </a:r>
            <a:r>
              <a:rPr lang="en-US" dirty="0"/>
              <a:t>&lt; k </a:t>
            </a:r>
          </a:p>
        </p:txBody>
      </p:sp>
      <p:sp>
        <p:nvSpPr>
          <p:cNvPr id="4" name="Rounded Rectangle 3"/>
          <p:cNvSpPr/>
          <p:nvPr/>
        </p:nvSpPr>
        <p:spPr>
          <a:xfrm>
            <a:off x="2074726" y="4239572"/>
            <a:ext cx="876393" cy="7870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Fl</a:t>
            </a:r>
            <a:endParaRPr lang="en-US" dirty="0"/>
          </a:p>
        </p:txBody>
      </p:sp>
      <p:sp>
        <p:nvSpPr>
          <p:cNvPr id="5" name="Rounded Rectangle 4"/>
          <p:cNvSpPr/>
          <p:nvPr/>
        </p:nvSpPr>
        <p:spPr>
          <a:xfrm>
            <a:off x="6215610" y="4239572"/>
            <a:ext cx="876393" cy="7870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Fs</a:t>
            </a:r>
            <a:endParaRPr lang="en-US" dirty="0"/>
          </a:p>
        </p:txBody>
      </p:sp>
    </p:spTree>
    <p:extLst>
      <p:ext uri="{BB962C8B-B14F-4D97-AF65-F5344CB8AC3E}">
        <p14:creationId xmlns:p14="http://schemas.microsoft.com/office/powerpoint/2010/main" val="19442662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marL="228600" lvl="1">
              <a:spcBef>
                <a:spcPts val="2000"/>
              </a:spcBef>
              <a:buClr>
                <a:schemeClr val="accent1"/>
              </a:buClr>
            </a:pPr>
            <a:r>
              <a:rPr lang="en-US" dirty="0"/>
              <a:t>(x1 ∨¬ x2 ∨x3)∧(¬x1 ∨¬x2 ∨¬x3)∧(x1 ∨x2 ∨x3)∧(x2) ∧(x1∨ ¬x2 )</a:t>
            </a:r>
          </a:p>
          <a:p>
            <a:r>
              <a:rPr lang="en-US" dirty="0" smtClean="0"/>
              <a:t>The 3 members of </a:t>
            </a:r>
            <a:r>
              <a:rPr lang="en-US" dirty="0" err="1" smtClean="0"/>
              <a:t>Fl</a:t>
            </a:r>
            <a:r>
              <a:rPr lang="en-US" dirty="0" smtClean="0"/>
              <a:t> are the first 3.</a:t>
            </a:r>
          </a:p>
          <a:p>
            <a:r>
              <a:rPr lang="en-US" dirty="0" smtClean="0"/>
              <a:t>We can set x1 as the first clause demands (T), x2 for the second (F) and x3 for the third (T) </a:t>
            </a:r>
          </a:p>
          <a:p>
            <a:r>
              <a:rPr lang="en-US" dirty="0" smtClean="0"/>
              <a:t>We are now secure that at least k (3) clauses are satisfied</a:t>
            </a:r>
            <a:endParaRPr lang="en-US" dirty="0"/>
          </a:p>
        </p:txBody>
      </p:sp>
    </p:spTree>
    <p:extLst>
      <p:ext uri="{BB962C8B-B14F-4D97-AF65-F5344CB8AC3E}">
        <p14:creationId xmlns:p14="http://schemas.microsoft.com/office/powerpoint/2010/main" val="2734463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 3</a:t>
            </a:r>
            <a:r>
              <a:rPr lang="en-US" dirty="0" smtClean="0"/>
              <a:t>:</a:t>
            </a:r>
            <a:endParaRPr lang="en-US" dirty="0"/>
          </a:p>
        </p:txBody>
      </p:sp>
      <p:sp>
        <p:nvSpPr>
          <p:cNvPr id="3" name="Content Placeholder 2"/>
          <p:cNvSpPr>
            <a:spLocks noGrp="1"/>
          </p:cNvSpPr>
          <p:nvPr>
            <p:ph idx="1"/>
          </p:nvPr>
        </p:nvSpPr>
        <p:spPr/>
        <p:txBody>
          <a:bodyPr>
            <a:normAutofit/>
          </a:bodyPr>
          <a:lstStyle/>
          <a:p>
            <a:pPr marL="228600" lvl="1">
              <a:spcBef>
                <a:spcPts val="2000"/>
              </a:spcBef>
              <a:buClr>
                <a:schemeClr val="accent1"/>
              </a:buClr>
            </a:pPr>
            <a:r>
              <a:rPr lang="en-US" dirty="0"/>
              <a:t>B</a:t>
            </a:r>
            <a:r>
              <a:rPr lang="en-US" dirty="0" smtClean="0"/>
              <a:t>y now we already know that the instance </a:t>
            </a:r>
            <a:r>
              <a:rPr lang="en-US" dirty="0"/>
              <a:t>has L</a:t>
            </a:r>
            <a:r>
              <a:rPr lang="en-US" dirty="0" smtClean="0"/>
              <a:t> </a:t>
            </a:r>
            <a:r>
              <a:rPr lang="en-US" dirty="0"/>
              <a:t>&lt; k </a:t>
            </a:r>
            <a:r>
              <a:rPr lang="en-US" dirty="0" smtClean="0"/>
              <a:t> large clauses and the total number of clauses m is strictly smaller than  2k</a:t>
            </a:r>
            <a:endParaRPr lang="en-US" dirty="0" smtClean="0"/>
          </a:p>
          <a:p>
            <a:r>
              <a:rPr lang="en-US" dirty="0" smtClean="0"/>
              <a:t>(</a:t>
            </a:r>
            <a:r>
              <a:rPr lang="en-US" dirty="0"/>
              <a:t>F, k) is a yes-instance </a:t>
            </a:r>
            <a:r>
              <a:rPr lang="en-US" b="1" dirty="0" smtClean="0"/>
              <a:t>if and only if  </a:t>
            </a:r>
            <a:r>
              <a:rPr lang="en-US" dirty="0"/>
              <a:t>(</a:t>
            </a:r>
            <a:r>
              <a:rPr lang="en-US" dirty="0" err="1"/>
              <a:t>Fs</a:t>
            </a:r>
            <a:r>
              <a:rPr lang="en-US" dirty="0"/>
              <a:t>, k − </a:t>
            </a:r>
            <a:r>
              <a:rPr lang="en-US" dirty="0"/>
              <a:t>L</a:t>
            </a:r>
            <a:r>
              <a:rPr lang="en-US" dirty="0" smtClean="0"/>
              <a:t>) </a:t>
            </a:r>
            <a:r>
              <a:rPr lang="en-US" dirty="0"/>
              <a:t>is a yes-instance. </a:t>
            </a:r>
            <a:endParaRPr lang="en-US" dirty="0" smtClean="0"/>
          </a:p>
        </p:txBody>
      </p:sp>
    </p:spTree>
    <p:extLst>
      <p:ext uri="{BB962C8B-B14F-4D97-AF65-F5344CB8AC3E}">
        <p14:creationId xmlns:p14="http://schemas.microsoft.com/office/powerpoint/2010/main" val="27853294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 3:</a:t>
            </a:r>
          </a:p>
        </p:txBody>
      </p:sp>
      <p:sp>
        <p:nvSpPr>
          <p:cNvPr id="3" name="Content Placeholder 2"/>
          <p:cNvSpPr>
            <a:spLocks noGrp="1"/>
          </p:cNvSpPr>
          <p:nvPr>
            <p:ph idx="1"/>
          </p:nvPr>
        </p:nvSpPr>
        <p:spPr/>
        <p:txBody>
          <a:bodyPr/>
          <a:lstStyle/>
          <a:p>
            <a:r>
              <a:rPr lang="en-US" dirty="0"/>
              <a:t>(F, k) is a yes-instance </a:t>
            </a:r>
            <a:r>
              <a:rPr lang="en-US" b="1" dirty="0"/>
              <a:t>if and only if  </a:t>
            </a:r>
            <a:r>
              <a:rPr lang="en-US" dirty="0"/>
              <a:t>(</a:t>
            </a:r>
            <a:r>
              <a:rPr lang="en-US" dirty="0" err="1"/>
              <a:t>Fs</a:t>
            </a:r>
            <a:r>
              <a:rPr lang="en-US" dirty="0"/>
              <a:t>, k − L) is a yes-instance. </a:t>
            </a:r>
          </a:p>
          <a:p>
            <a:pPr marL="228600" lvl="1" indent="0">
              <a:buNone/>
            </a:pPr>
            <a:r>
              <a:rPr lang="en-US" dirty="0" smtClean="0"/>
              <a:t>-&gt;if </a:t>
            </a:r>
            <a:r>
              <a:rPr lang="en-US" dirty="0"/>
              <a:t>(F,K) has an assignment, there are between 0 and L large clauses satisfied but certainly no less than k-L small clauses.</a:t>
            </a:r>
          </a:p>
          <a:p>
            <a:pPr marL="228600" lvl="1" indent="0">
              <a:buNone/>
            </a:pPr>
            <a:r>
              <a:rPr lang="en-US" dirty="0"/>
              <a:t>Thus, if there is an assignment for (F, k)  there must also be one for (</a:t>
            </a:r>
            <a:r>
              <a:rPr lang="en-US" dirty="0" err="1"/>
              <a:t>Fs</a:t>
            </a:r>
            <a:r>
              <a:rPr lang="en-US" dirty="0"/>
              <a:t>, k − L) </a:t>
            </a:r>
          </a:p>
        </p:txBody>
      </p:sp>
    </p:spTree>
    <p:extLst>
      <p:ext uri="{BB962C8B-B14F-4D97-AF65-F5344CB8AC3E}">
        <p14:creationId xmlns:p14="http://schemas.microsoft.com/office/powerpoint/2010/main" val="25716874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 3</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F, k) is a yes-instance </a:t>
            </a:r>
            <a:r>
              <a:rPr lang="en-US" b="1" dirty="0" smtClean="0"/>
              <a:t>if and only if  </a:t>
            </a:r>
            <a:r>
              <a:rPr lang="en-US" dirty="0"/>
              <a:t>(</a:t>
            </a:r>
            <a:r>
              <a:rPr lang="en-US" dirty="0" err="1"/>
              <a:t>Fs</a:t>
            </a:r>
            <a:r>
              <a:rPr lang="en-US" dirty="0"/>
              <a:t>, k − </a:t>
            </a:r>
            <a:r>
              <a:rPr lang="en-US" dirty="0" smtClean="0"/>
              <a:t>L) </a:t>
            </a:r>
            <a:r>
              <a:rPr lang="en-US" dirty="0"/>
              <a:t>is a yes-instance. </a:t>
            </a:r>
            <a:endParaRPr lang="en-US" dirty="0" smtClean="0"/>
          </a:p>
          <a:p>
            <a:pPr lvl="1"/>
            <a:endParaRPr lang="en-US" dirty="0" smtClean="0"/>
          </a:p>
          <a:p>
            <a:pPr marL="228600" lvl="1" indent="0">
              <a:buNone/>
            </a:pPr>
            <a:r>
              <a:rPr lang="en-US" dirty="0" smtClean="0"/>
              <a:t>&lt;- if </a:t>
            </a:r>
            <a:r>
              <a:rPr lang="en-US" dirty="0" smtClean="0"/>
              <a:t>(</a:t>
            </a:r>
            <a:r>
              <a:rPr lang="en-US" dirty="0" err="1" smtClean="0"/>
              <a:t>Fs</a:t>
            </a:r>
            <a:r>
              <a:rPr lang="en-US" dirty="0" smtClean="0"/>
              <a:t> , k − </a:t>
            </a:r>
            <a:r>
              <a:rPr lang="en-US" dirty="0" smtClean="0"/>
              <a:t>L) </a:t>
            </a:r>
            <a:r>
              <a:rPr lang="en-US" dirty="0" smtClean="0"/>
              <a:t>is a yes-instance of </a:t>
            </a:r>
            <a:r>
              <a:rPr lang="en-US" dirty="0" err="1" smtClean="0"/>
              <a:t>MaxSat</a:t>
            </a:r>
            <a:r>
              <a:rPr lang="en-US" dirty="0"/>
              <a:t>:</a:t>
            </a:r>
            <a:endParaRPr lang="en-US" dirty="0" smtClean="0"/>
          </a:p>
          <a:p>
            <a:pPr marL="228600" lvl="1" indent="0">
              <a:buNone/>
            </a:pPr>
            <a:r>
              <a:rPr lang="en-US" dirty="0" smtClean="0"/>
              <a:t>1. To satisfy </a:t>
            </a:r>
            <a:r>
              <a:rPr lang="en-US" dirty="0"/>
              <a:t>k − L clauses at most k − L variables (at most one variable per satisfied clause) are </a:t>
            </a:r>
            <a:r>
              <a:rPr lang="en-US" dirty="0" smtClean="0"/>
              <a:t>needed to be assigned, leaving L variables unassigned. </a:t>
            </a:r>
          </a:p>
          <a:p>
            <a:pPr marL="228600" lvl="1" indent="0">
              <a:buNone/>
            </a:pPr>
            <a:r>
              <a:rPr lang="en-US" dirty="0" smtClean="0"/>
              <a:t> 2. </a:t>
            </a:r>
            <a:r>
              <a:rPr lang="en-US" dirty="0" smtClean="0"/>
              <a:t>we </a:t>
            </a:r>
            <a:r>
              <a:rPr lang="en-US" dirty="0" smtClean="0"/>
              <a:t>can use the trick before </a:t>
            </a:r>
            <a:r>
              <a:rPr lang="en-US" dirty="0" smtClean="0"/>
              <a:t>and satisfy all the large clauses and get  (</a:t>
            </a:r>
            <a:r>
              <a:rPr lang="en-US" dirty="0" smtClean="0"/>
              <a:t>F, k)  of </a:t>
            </a:r>
            <a:r>
              <a:rPr lang="en-US" dirty="0" err="1" smtClean="0"/>
              <a:t>MaxSat</a:t>
            </a:r>
            <a:r>
              <a:rPr lang="en-US" dirty="0" smtClean="0"/>
              <a:t> </a:t>
            </a:r>
            <a:endParaRPr lang="en-US" dirty="0" smtClean="0"/>
          </a:p>
        </p:txBody>
      </p:sp>
    </p:spTree>
    <p:extLst>
      <p:ext uri="{BB962C8B-B14F-4D97-AF65-F5344CB8AC3E}">
        <p14:creationId xmlns:p14="http://schemas.microsoft.com/office/powerpoint/2010/main" val="1800095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err="1" smtClean="0"/>
              <a:t>Fs</a:t>
            </a:r>
            <a:r>
              <a:rPr lang="en-US" dirty="0" smtClean="0"/>
              <a:t>|=  </a:t>
            </a:r>
            <a:r>
              <a:rPr lang="en-US" dirty="0" smtClean="0"/>
              <a:t>O</a:t>
            </a:r>
            <a:r>
              <a:rPr lang="en-US" dirty="0"/>
              <a:t>(k</a:t>
            </a:r>
            <a:r>
              <a:rPr lang="en-US" baseline="30000" dirty="0"/>
              <a:t>2</a:t>
            </a:r>
            <a:r>
              <a:rPr lang="en-US" dirty="0" smtClean="0"/>
              <a:t>)  because : </a:t>
            </a:r>
            <a:endParaRPr lang="en-US" dirty="0" smtClean="0"/>
          </a:p>
          <a:p>
            <a:pPr lvl="1"/>
            <a:r>
              <a:rPr lang="en-US" dirty="0" smtClean="0"/>
              <a:t>There are </a:t>
            </a:r>
            <a:r>
              <a:rPr lang="en-US" dirty="0"/>
              <a:t>m − L ≤ m small clauses, each containing at most k </a:t>
            </a:r>
            <a:r>
              <a:rPr lang="en-US" dirty="0" smtClean="0"/>
              <a:t>literals</a:t>
            </a:r>
          </a:p>
          <a:p>
            <a:pPr lvl="1"/>
            <a:r>
              <a:rPr lang="en-US" dirty="0" smtClean="0"/>
              <a:t>m </a:t>
            </a:r>
            <a:r>
              <a:rPr lang="en-US" dirty="0"/>
              <a:t>&lt; 2k </a:t>
            </a:r>
            <a:endParaRPr lang="en-US" dirty="0" smtClean="0"/>
          </a:p>
          <a:p>
            <a:pPr lvl="1"/>
            <a:r>
              <a:rPr lang="en-US" dirty="0" smtClean="0"/>
              <a:t>The total </a:t>
            </a:r>
            <a:r>
              <a:rPr lang="en-US" dirty="0"/>
              <a:t>number of literal occurrences in </a:t>
            </a:r>
            <a:r>
              <a:rPr lang="en-US" dirty="0" err="1"/>
              <a:t>Fs</a:t>
            </a:r>
            <a:r>
              <a:rPr lang="en-US" dirty="0"/>
              <a:t> is bounded from above by 2k · k = </a:t>
            </a:r>
            <a:r>
              <a:rPr lang="en-US" dirty="0" smtClean="0"/>
              <a:t>2k</a:t>
            </a:r>
            <a:r>
              <a:rPr lang="en-US" baseline="30000" dirty="0" smtClean="0"/>
              <a:t>2</a:t>
            </a:r>
            <a:r>
              <a:rPr lang="en-US" dirty="0"/>
              <a:t>. </a:t>
            </a:r>
          </a:p>
          <a:p>
            <a:pPr marL="0" indent="0">
              <a:buNone/>
            </a:pPr>
            <a:endParaRPr lang="en-US" dirty="0" smtClean="0"/>
          </a:p>
          <a:p>
            <a:r>
              <a:rPr lang="en-US" dirty="0" smtClean="0"/>
              <a:t>MAXIMUM </a:t>
            </a:r>
            <a:r>
              <a:rPr lang="en-US" dirty="0"/>
              <a:t>SATISFIABILITY has a problem kernel of size O(k</a:t>
            </a:r>
            <a:r>
              <a:rPr lang="en-US" baseline="30000" dirty="0"/>
              <a:t>2</a:t>
            </a:r>
            <a:r>
              <a:rPr lang="en-US" dirty="0" smtClean="0"/>
              <a:t>)</a:t>
            </a:r>
            <a:endParaRPr lang="en-US" dirty="0"/>
          </a:p>
        </p:txBody>
      </p:sp>
      <p:pic>
        <p:nvPicPr>
          <p:cNvPr id="4" name="Picture 3"/>
          <p:cNvPicPr>
            <a:picLocks noChangeAspect="1"/>
          </p:cNvPicPr>
          <p:nvPr/>
        </p:nvPicPr>
        <p:blipFill>
          <a:blip r:embed="rId2"/>
          <a:stretch>
            <a:fillRect/>
          </a:stretch>
        </p:blipFill>
        <p:spPr>
          <a:xfrm>
            <a:off x="7029030" y="5028384"/>
            <a:ext cx="2114969" cy="1829616"/>
          </a:xfrm>
          <a:prstGeom prst="rect">
            <a:avLst/>
          </a:prstGeom>
        </p:spPr>
      </p:pic>
    </p:spTree>
    <p:extLst>
      <p:ext uri="{BB962C8B-B14F-4D97-AF65-F5344CB8AC3E}">
        <p14:creationId xmlns:p14="http://schemas.microsoft.com/office/powerpoint/2010/main" val="1948349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eaLnBrk="1" hangingPunct="1"/>
            <a:r>
              <a:rPr lang="en-US" dirty="0" smtClean="0"/>
              <a:t>The connection: Kernels </a:t>
            </a:r>
            <a:r>
              <a:rPr lang="en-US" dirty="0"/>
              <a:t>and FPT</a:t>
            </a:r>
          </a:p>
        </p:txBody>
      </p:sp>
      <p:sp>
        <p:nvSpPr>
          <p:cNvPr id="38917" name="Rectangle 3"/>
          <p:cNvSpPr>
            <a:spLocks noGrp="1" noChangeArrowheads="1"/>
          </p:cNvSpPr>
          <p:nvPr>
            <p:ph idx="1"/>
          </p:nvPr>
        </p:nvSpPr>
        <p:spPr/>
        <p:txBody>
          <a:bodyPr>
            <a:normAutofit/>
          </a:bodyPr>
          <a:lstStyle/>
          <a:p>
            <a:pPr eaLnBrk="1" hangingPunct="1"/>
            <a:r>
              <a:rPr lang="en-US" b="1" dirty="0" smtClean="0"/>
              <a:t>Theorem</a:t>
            </a:r>
            <a:r>
              <a:rPr lang="en-US" dirty="0"/>
              <a:t>:</a:t>
            </a:r>
            <a:r>
              <a:rPr lang="en-US" dirty="0" smtClean="0"/>
              <a:t> </a:t>
            </a:r>
            <a:r>
              <a:rPr lang="en-US" dirty="0"/>
              <a:t>Consider a decidable parameterized problem. Then the problem belongs to FPT, </a:t>
            </a:r>
            <a:r>
              <a:rPr lang="en-US" b="1" dirty="0"/>
              <a:t>if and only if </a:t>
            </a:r>
            <a:r>
              <a:rPr lang="en-US" dirty="0"/>
              <a:t>it has a kernel</a:t>
            </a:r>
          </a:p>
          <a:p>
            <a:pPr marL="0" indent="0" eaLnBrk="1" hangingPunct="1">
              <a:buNone/>
            </a:pPr>
            <a:r>
              <a:rPr lang="en-US" dirty="0"/>
              <a:t>&lt;</a:t>
            </a:r>
            <a:r>
              <a:rPr lang="en-US" dirty="0" smtClean="0"/>
              <a:t>= </a:t>
            </a:r>
            <a:r>
              <a:rPr lang="en-US" dirty="0"/>
              <a:t>Build the kernel and then solve the problem on the kernel</a:t>
            </a:r>
          </a:p>
          <a:p>
            <a:pPr marL="0" indent="0" eaLnBrk="1" hangingPunct="1">
              <a:buNone/>
            </a:pPr>
            <a:r>
              <a:rPr lang="en-US" dirty="0"/>
              <a:t>=&gt; </a:t>
            </a:r>
            <a:r>
              <a:rPr lang="en-US" dirty="0" smtClean="0"/>
              <a:t>A little trickier …</a:t>
            </a:r>
            <a:endParaRPr lang="en-US" dirty="0"/>
          </a:p>
        </p:txBody>
      </p:sp>
      <p:sp>
        <p:nvSpPr>
          <p:cNvPr id="38915"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D590394F-7BA4-D748-8573-3CA2A9E8E910}" type="slidenum">
              <a:rPr lang="nl-NL" sz="1400"/>
              <a:pPr eaLnBrk="1" hangingPunct="1"/>
              <a:t>27</a:t>
            </a:fld>
            <a:endParaRPr lang="nl-NL" sz="1400"/>
          </a:p>
        </p:txBody>
      </p:sp>
    </p:spTree>
    <p:extLst>
      <p:ext uri="{BB962C8B-B14F-4D97-AF65-F5344CB8AC3E}">
        <p14:creationId xmlns:p14="http://schemas.microsoft.com/office/powerpoint/2010/main" val="3396832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FPT -&gt; Kernel</a:t>
            </a:r>
            <a:endParaRPr lang="en-US" dirty="0"/>
          </a:p>
        </p:txBody>
      </p:sp>
      <p:sp>
        <p:nvSpPr>
          <p:cNvPr id="3" name="Content Placeholder 2"/>
          <p:cNvSpPr>
            <a:spLocks noGrp="1"/>
          </p:cNvSpPr>
          <p:nvPr>
            <p:ph idx="1"/>
          </p:nvPr>
        </p:nvSpPr>
        <p:spPr/>
        <p:txBody>
          <a:bodyPr/>
          <a:lstStyle/>
          <a:p>
            <a:pPr>
              <a:buFont typeface="Symbol" charset="0"/>
              <a:buChar char=""/>
            </a:pPr>
            <a:r>
              <a:rPr lang="en-US" dirty="0" smtClean="0"/>
              <a:t>assume </a:t>
            </a:r>
            <a:r>
              <a:rPr lang="en-US" dirty="0"/>
              <a:t>that the given fixed-parameter algorithm has running time f(k) · </a:t>
            </a:r>
            <a:r>
              <a:rPr lang="en-US" dirty="0" err="1"/>
              <a:t>n</a:t>
            </a:r>
            <a:r>
              <a:rPr lang="en-US" baseline="30000" dirty="0" err="1"/>
              <a:t>c</a:t>
            </a:r>
            <a:r>
              <a:rPr lang="en-US" dirty="0"/>
              <a:t> for some positive constant c</a:t>
            </a:r>
            <a:r>
              <a:rPr lang="en-US" dirty="0" smtClean="0"/>
              <a:t>.</a:t>
            </a:r>
          </a:p>
          <a:p>
            <a:pPr lvl="1"/>
            <a:r>
              <a:rPr lang="en-US" dirty="0"/>
              <a:t>R</a:t>
            </a:r>
            <a:r>
              <a:rPr lang="en-US" dirty="0" smtClean="0"/>
              <a:t>un </a:t>
            </a:r>
            <a:r>
              <a:rPr lang="en-US" dirty="0"/>
              <a:t>this algorithm on the problem for at most </a:t>
            </a:r>
            <a:r>
              <a:rPr lang="en-US" dirty="0" smtClean="0"/>
              <a:t>n</a:t>
            </a:r>
            <a:r>
              <a:rPr lang="en-US" baseline="30000" dirty="0" smtClean="0"/>
              <a:t>c</a:t>
            </a:r>
            <a:r>
              <a:rPr lang="en-US" baseline="30000" dirty="0"/>
              <a:t>+1 </a:t>
            </a:r>
            <a:r>
              <a:rPr lang="en-US" dirty="0"/>
              <a:t>steps </a:t>
            </a:r>
            <a:endParaRPr lang="en-US" dirty="0" smtClean="0"/>
          </a:p>
          <a:p>
            <a:pPr lvl="1"/>
            <a:r>
              <a:rPr lang="en-US" dirty="0" smtClean="0"/>
              <a:t>two cases are possible:</a:t>
            </a:r>
          </a:p>
          <a:p>
            <a:pPr marL="800100" lvl="2" indent="-342900">
              <a:buFont typeface="+mj-lt"/>
              <a:buAutoNum type="arabicPeriod"/>
            </a:pPr>
            <a:r>
              <a:rPr lang="en-US" dirty="0"/>
              <a:t>T</a:t>
            </a:r>
            <a:r>
              <a:rPr lang="en-US" dirty="0" smtClean="0"/>
              <a:t>he </a:t>
            </a:r>
            <a:r>
              <a:rPr lang="en-US" dirty="0"/>
              <a:t>algorithm has </a:t>
            </a:r>
            <a:r>
              <a:rPr lang="en-US" dirty="0" smtClean="0"/>
              <a:t>finished </a:t>
            </a:r>
            <a:r>
              <a:rPr lang="en-US" dirty="0"/>
              <a:t>its task within that </a:t>
            </a:r>
            <a:r>
              <a:rPr lang="en-US" dirty="0" smtClean="0"/>
              <a:t>time, now we have a </a:t>
            </a:r>
            <a:r>
              <a:rPr lang="en-US" dirty="0"/>
              <a:t>kernelization algorithm running in polynomial </a:t>
            </a:r>
            <a:r>
              <a:rPr lang="en-US" dirty="0" smtClean="0"/>
              <a:t>time      n</a:t>
            </a:r>
            <a:r>
              <a:rPr lang="en-US" baseline="30000" dirty="0" smtClean="0"/>
              <a:t>c</a:t>
            </a:r>
            <a:r>
              <a:rPr lang="en-US" baseline="30000" dirty="0"/>
              <a:t>+1</a:t>
            </a:r>
            <a:r>
              <a:rPr lang="en-US" dirty="0"/>
              <a:t>, which simply outputs either a trivial “no”-instance or a trivial “yes”-</a:t>
            </a:r>
            <a:r>
              <a:rPr lang="en-US" dirty="0" smtClean="0"/>
              <a:t>instance.</a:t>
            </a:r>
          </a:p>
          <a:p>
            <a:pPr marL="800100" lvl="2" indent="-342900">
              <a:buFont typeface="+mj-lt"/>
              <a:buAutoNum type="arabicPeriod"/>
            </a:pPr>
            <a:r>
              <a:rPr lang="en-US" dirty="0" smtClean="0"/>
              <a:t>The algorithm is </a:t>
            </a:r>
            <a:r>
              <a:rPr lang="en-US" dirty="0"/>
              <a:t>not </a:t>
            </a:r>
            <a:r>
              <a:rPr lang="en-US" dirty="0" smtClean="0"/>
              <a:t>finished, but we </a:t>
            </a:r>
            <a:r>
              <a:rPr lang="en-US" dirty="0"/>
              <a:t>can argue that n &lt; f(k). Thus, our problem kernel is the original input instance itself.</a:t>
            </a:r>
          </a:p>
        </p:txBody>
      </p:sp>
    </p:spTree>
    <p:extLst>
      <p:ext uri="{BB962C8B-B14F-4D97-AF65-F5344CB8AC3E}">
        <p14:creationId xmlns:p14="http://schemas.microsoft.com/office/powerpoint/2010/main" val="350528271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of the material but beautiful: </a:t>
            </a:r>
            <a:r>
              <a:rPr lang="en-US" dirty="0" err="1" smtClean="0"/>
              <a:t>Multicut</a:t>
            </a:r>
            <a:r>
              <a:rPr lang="en-US" dirty="0" smtClean="0"/>
              <a:t> in trees</a:t>
            </a:r>
            <a:endParaRPr lang="en-US" dirty="0"/>
          </a:p>
        </p:txBody>
      </p:sp>
      <p:sp>
        <p:nvSpPr>
          <p:cNvPr id="3" name="Content Placeholder 2"/>
          <p:cNvSpPr>
            <a:spLocks noGrp="1"/>
          </p:cNvSpPr>
          <p:nvPr>
            <p:ph idx="1"/>
          </p:nvPr>
        </p:nvSpPr>
        <p:spPr/>
        <p:txBody>
          <a:bodyPr>
            <a:normAutofit/>
          </a:bodyPr>
          <a:lstStyle/>
          <a:p>
            <a:r>
              <a:rPr lang="en-US" dirty="0"/>
              <a:t>Input: An undirected tree T = (V, E), n := |V |, </a:t>
            </a:r>
            <a:r>
              <a:rPr lang="en-US" dirty="0" smtClean="0"/>
              <a:t>and</a:t>
            </a:r>
          </a:p>
          <a:p>
            <a:pPr marL="0" indent="0">
              <a:buNone/>
            </a:pPr>
            <a:r>
              <a:rPr lang="en-US" dirty="0" smtClean="0"/>
              <a:t> </a:t>
            </a:r>
            <a:r>
              <a:rPr lang="en-US" dirty="0"/>
              <a:t>H ={(</a:t>
            </a:r>
            <a:r>
              <a:rPr lang="en-US" dirty="0" err="1"/>
              <a:t>u</a:t>
            </a:r>
            <a:r>
              <a:rPr lang="en-US" baseline="-25000" dirty="0" err="1"/>
              <a:t>i</a:t>
            </a:r>
            <a:r>
              <a:rPr lang="en-US" dirty="0" err="1"/>
              <a:t>,v</a:t>
            </a:r>
            <a:r>
              <a:rPr lang="en-US" baseline="-25000" dirty="0" err="1"/>
              <a:t>i</a:t>
            </a:r>
            <a:r>
              <a:rPr lang="en-US" dirty="0"/>
              <a:t>)|</a:t>
            </a:r>
            <a:r>
              <a:rPr lang="en-US" dirty="0" err="1"/>
              <a:t>u</a:t>
            </a:r>
            <a:r>
              <a:rPr lang="en-US" baseline="-25000" dirty="0" err="1"/>
              <a:t>i</a:t>
            </a:r>
            <a:r>
              <a:rPr lang="en-US" dirty="0" err="1"/>
              <a:t>,v</a:t>
            </a:r>
            <a:r>
              <a:rPr lang="en-US" baseline="-25000" dirty="0" err="1"/>
              <a:t>i</a:t>
            </a:r>
            <a:r>
              <a:rPr lang="en-US" baseline="-25000" dirty="0"/>
              <a:t> </a:t>
            </a:r>
            <a:r>
              <a:rPr lang="en-US" dirty="0"/>
              <a:t>∈V</a:t>
            </a:r>
            <a:r>
              <a:rPr lang="en-US" dirty="0" smtClean="0"/>
              <a:t>,  </a:t>
            </a:r>
            <a:r>
              <a:rPr lang="en-US" dirty="0" err="1" smtClean="0"/>
              <a:t>u</a:t>
            </a:r>
            <a:r>
              <a:rPr lang="en-US" baseline="-25000" dirty="0" err="1" smtClean="0"/>
              <a:t>i</a:t>
            </a:r>
            <a:r>
              <a:rPr lang="en-US" dirty="0" smtClean="0"/>
              <a:t> </a:t>
            </a:r>
            <a:r>
              <a:rPr lang="en-US" dirty="0"/>
              <a:t>≠ v</a:t>
            </a:r>
            <a:r>
              <a:rPr lang="en-US" baseline="-25000" dirty="0"/>
              <a:t>i</a:t>
            </a:r>
            <a:r>
              <a:rPr lang="en-US" dirty="0"/>
              <a:t>,1≤i≤m}.</a:t>
            </a:r>
          </a:p>
          <a:p>
            <a:r>
              <a:rPr lang="en-US" dirty="0" smtClean="0"/>
              <a:t> </a:t>
            </a:r>
            <a:r>
              <a:rPr lang="en-US" dirty="0"/>
              <a:t>Task: Find a minimum size set </a:t>
            </a:r>
            <a:r>
              <a:rPr lang="en-US" dirty="0" smtClean="0"/>
              <a:t>E’ </a:t>
            </a:r>
            <a:r>
              <a:rPr lang="en-US" dirty="0"/>
              <a:t>⊆ E such that the removal of the edges in </a:t>
            </a:r>
            <a:r>
              <a:rPr lang="en-US" dirty="0" smtClean="0"/>
              <a:t>E’ </a:t>
            </a:r>
            <a:r>
              <a:rPr lang="en-US" dirty="0"/>
              <a:t>separates each pair of nodes in H.</a:t>
            </a:r>
          </a:p>
        </p:txBody>
      </p:sp>
      <p:pic>
        <p:nvPicPr>
          <p:cNvPr id="4" name="Picture 3"/>
          <p:cNvPicPr>
            <a:picLocks noChangeAspect="1"/>
          </p:cNvPicPr>
          <p:nvPr/>
        </p:nvPicPr>
        <p:blipFill>
          <a:blip r:embed="rId3"/>
          <a:stretch>
            <a:fillRect/>
          </a:stretch>
        </p:blipFill>
        <p:spPr>
          <a:xfrm>
            <a:off x="4836959" y="4614057"/>
            <a:ext cx="3993626" cy="1886820"/>
          </a:xfrm>
          <a:prstGeom prst="rect">
            <a:avLst/>
          </a:prstGeom>
        </p:spPr>
      </p:pic>
      <p:pic>
        <p:nvPicPr>
          <p:cNvPr id="5" name="Picture 4"/>
          <p:cNvPicPr>
            <a:picLocks noChangeAspect="1"/>
          </p:cNvPicPr>
          <p:nvPr/>
        </p:nvPicPr>
        <p:blipFill>
          <a:blip r:embed="rId4"/>
          <a:stretch>
            <a:fillRect/>
          </a:stretch>
        </p:blipFill>
        <p:spPr>
          <a:xfrm>
            <a:off x="1" y="4649807"/>
            <a:ext cx="3757512" cy="1851069"/>
          </a:xfrm>
          <a:prstGeom prst="rect">
            <a:avLst/>
          </a:prstGeom>
        </p:spPr>
      </p:pic>
    </p:spTree>
    <p:extLst>
      <p:ext uri="{BB962C8B-B14F-4D97-AF65-F5344CB8AC3E}">
        <p14:creationId xmlns:p14="http://schemas.microsoft.com/office/powerpoint/2010/main" val="42186839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fontScale="90000"/>
          </a:bodyPr>
          <a:lstStyle/>
          <a:p>
            <a:r>
              <a:rPr lang="en-US" sz="4000" dirty="0"/>
              <a:t>The </a:t>
            </a:r>
            <a:r>
              <a:rPr lang="ja-JP" altLang="en-US" sz="4000" dirty="0">
                <a:latin typeface="Arial"/>
              </a:rPr>
              <a:t>“</a:t>
            </a:r>
            <a:r>
              <a:rPr lang="en-US" sz="4000" dirty="0"/>
              <a:t>classical</a:t>
            </a:r>
            <a:r>
              <a:rPr lang="ja-JP" altLang="en-US" sz="4000" dirty="0">
                <a:latin typeface="Arial"/>
              </a:rPr>
              <a:t>”</a:t>
            </a:r>
            <a:r>
              <a:rPr lang="en-US" sz="4000" dirty="0"/>
              <a:t> P </a:t>
            </a:r>
            <a:r>
              <a:rPr lang="en-US" sz="4000" dirty="0" err="1"/>
              <a:t>vs</a:t>
            </a:r>
            <a:r>
              <a:rPr lang="en-US" sz="4000" dirty="0"/>
              <a:t> NP framework is one-dimensional</a:t>
            </a:r>
          </a:p>
        </p:txBody>
      </p:sp>
      <p:sp>
        <p:nvSpPr>
          <p:cNvPr id="63491" name="Rectangle 3"/>
          <p:cNvSpPr>
            <a:spLocks noGrp="1" noChangeArrowheads="1"/>
          </p:cNvSpPr>
          <p:nvPr>
            <p:ph idx="1"/>
          </p:nvPr>
        </p:nvSpPr>
        <p:spPr>
          <a:xfrm>
            <a:off x="3276600" y="1752600"/>
            <a:ext cx="2590800" cy="609600"/>
          </a:xfrm>
          <a:ln>
            <a:headEnd/>
            <a:tailEnd/>
          </a:ln>
        </p:spPr>
        <p:style>
          <a:lnRef idx="2">
            <a:schemeClr val="accent1"/>
          </a:lnRef>
          <a:fillRef idx="1">
            <a:schemeClr val="lt1"/>
          </a:fillRef>
          <a:effectRef idx="0">
            <a:schemeClr val="accent1"/>
          </a:effectRef>
          <a:fontRef idx="minor">
            <a:schemeClr val="dk1"/>
          </a:fontRef>
        </p:style>
        <p:txBody>
          <a:bodyPr/>
          <a:lstStyle/>
          <a:p>
            <a:pPr>
              <a:buFontTx/>
              <a:buNone/>
            </a:pPr>
            <a:r>
              <a:rPr lang="en-US" sz="2800" dirty="0">
                <a:solidFill>
                  <a:srgbClr val="B870B8"/>
                </a:solidFill>
              </a:rPr>
              <a:t>n = input size</a:t>
            </a:r>
          </a:p>
        </p:txBody>
      </p:sp>
      <p:sp>
        <p:nvSpPr>
          <p:cNvPr id="63492" name="Text Box 4"/>
          <p:cNvSpPr txBox="1">
            <a:spLocks noChangeArrowheads="1"/>
          </p:cNvSpPr>
          <p:nvPr/>
        </p:nvSpPr>
        <p:spPr bwMode="auto">
          <a:xfrm>
            <a:off x="1981200" y="2590800"/>
            <a:ext cx="1447800" cy="523220"/>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a:spAutoFit/>
          </a:bodyPr>
          <a:lstStyle/>
          <a:p>
            <a:pPr>
              <a:spcBef>
                <a:spcPct val="50000"/>
              </a:spcBef>
            </a:pPr>
            <a:r>
              <a:rPr lang="en-US" sz="2800" dirty="0">
                <a:solidFill>
                  <a:srgbClr val="B870B8"/>
                </a:solidFill>
              </a:rPr>
              <a:t>poly(n)</a:t>
            </a:r>
          </a:p>
        </p:txBody>
      </p:sp>
      <p:sp>
        <p:nvSpPr>
          <p:cNvPr id="63493" name="Text Box 5"/>
          <p:cNvSpPr txBox="1">
            <a:spLocks noChangeArrowheads="1"/>
          </p:cNvSpPr>
          <p:nvPr/>
        </p:nvSpPr>
        <p:spPr bwMode="auto">
          <a:xfrm>
            <a:off x="5410200" y="2590800"/>
            <a:ext cx="1981200" cy="523220"/>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a:spAutoFit/>
          </a:bodyPr>
          <a:lstStyle/>
          <a:p>
            <a:pPr>
              <a:spcBef>
                <a:spcPct val="50000"/>
              </a:spcBef>
            </a:pPr>
            <a:r>
              <a:rPr lang="en-US" sz="2800" dirty="0">
                <a:solidFill>
                  <a:srgbClr val="B870B8"/>
                </a:solidFill>
              </a:rPr>
              <a:t>2 </a:t>
            </a:r>
            <a:r>
              <a:rPr lang="en-US" sz="2800" baseline="30000" dirty="0">
                <a:solidFill>
                  <a:srgbClr val="B870B8"/>
                </a:solidFill>
              </a:rPr>
              <a:t>poly(n)</a:t>
            </a:r>
          </a:p>
        </p:txBody>
      </p:sp>
      <p:sp>
        <p:nvSpPr>
          <p:cNvPr id="63494" name="Text Box 6"/>
          <p:cNvSpPr txBox="1">
            <a:spLocks noChangeArrowheads="1"/>
          </p:cNvSpPr>
          <p:nvPr/>
        </p:nvSpPr>
        <p:spPr bwMode="auto">
          <a:xfrm>
            <a:off x="4114800" y="28194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t>vs</a:t>
            </a:r>
          </a:p>
        </p:txBody>
      </p:sp>
      <p:sp>
        <p:nvSpPr>
          <p:cNvPr id="63495" name="Text Box 7"/>
          <p:cNvSpPr txBox="1">
            <a:spLocks noChangeArrowheads="1"/>
          </p:cNvSpPr>
          <p:nvPr/>
        </p:nvSpPr>
        <p:spPr bwMode="auto">
          <a:xfrm>
            <a:off x="685800" y="3429000"/>
            <a:ext cx="434340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t>                </a:t>
            </a:r>
            <a:r>
              <a:rPr lang="ja-JP" altLang="en-US" sz="2400" dirty="0">
                <a:latin typeface="Arial"/>
              </a:rPr>
              <a:t>“</a:t>
            </a:r>
            <a:r>
              <a:rPr lang="en-US" sz="2400" dirty="0"/>
              <a:t>good</a:t>
            </a:r>
            <a:r>
              <a:rPr lang="ja-JP" altLang="en-US" sz="2400" dirty="0">
                <a:latin typeface="Arial"/>
              </a:rPr>
              <a:t>”</a:t>
            </a:r>
            <a:endParaRPr lang="en-US" sz="2400" dirty="0"/>
          </a:p>
          <a:p>
            <a:pPr>
              <a:spcBef>
                <a:spcPct val="50000"/>
              </a:spcBef>
            </a:pPr>
            <a:r>
              <a:rPr lang="en-US" sz="2400" dirty="0"/>
              <a:t>                      P</a:t>
            </a:r>
          </a:p>
          <a:p>
            <a:pPr>
              <a:spcBef>
                <a:spcPct val="50000"/>
              </a:spcBef>
            </a:pPr>
            <a:endParaRPr lang="en-US" sz="2400" dirty="0"/>
          </a:p>
          <a:p>
            <a:pPr>
              <a:spcBef>
                <a:spcPct val="50000"/>
              </a:spcBef>
            </a:pPr>
            <a:r>
              <a:rPr lang="en-US" sz="2400" dirty="0">
                <a:solidFill>
                  <a:srgbClr val="B870B8"/>
                </a:solidFill>
              </a:rPr>
              <a:t>positive toolkit of how to design P-time algorithms</a:t>
            </a:r>
          </a:p>
        </p:txBody>
      </p:sp>
      <p:sp>
        <p:nvSpPr>
          <p:cNvPr id="63496" name="Text Box 8"/>
          <p:cNvSpPr txBox="1">
            <a:spLocks noChangeArrowheads="1"/>
          </p:cNvSpPr>
          <p:nvPr/>
        </p:nvSpPr>
        <p:spPr bwMode="auto">
          <a:xfrm>
            <a:off x="4800600" y="3429000"/>
            <a:ext cx="312420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smtClean="0">
                <a:solidFill>
                  <a:srgbClr val="B870B8"/>
                </a:solidFill>
              </a:rPr>
              <a:t>           </a:t>
            </a:r>
            <a:r>
              <a:rPr lang="ja-JP" altLang="en-US" sz="2400" dirty="0" smtClean="0">
                <a:solidFill>
                  <a:srgbClr val="B870B8"/>
                </a:solidFill>
                <a:latin typeface="Arial"/>
              </a:rPr>
              <a:t>“</a:t>
            </a:r>
            <a:r>
              <a:rPr lang="en-US" sz="2400" dirty="0" smtClean="0">
                <a:solidFill>
                  <a:srgbClr val="B870B8"/>
                </a:solidFill>
              </a:rPr>
              <a:t>bad</a:t>
            </a:r>
            <a:r>
              <a:rPr lang="ja-JP" altLang="en-US" sz="2400" dirty="0" smtClean="0">
                <a:solidFill>
                  <a:srgbClr val="B870B8"/>
                </a:solidFill>
                <a:latin typeface="Arial"/>
              </a:rPr>
              <a:t>”</a:t>
            </a:r>
            <a:endParaRPr lang="en-US" sz="2400" dirty="0" smtClean="0">
              <a:solidFill>
                <a:srgbClr val="B870B8"/>
              </a:solidFill>
            </a:endParaRPr>
          </a:p>
          <a:p>
            <a:pPr>
              <a:spcBef>
                <a:spcPct val="50000"/>
              </a:spcBef>
            </a:pPr>
            <a:r>
              <a:rPr lang="en-US" sz="2400" dirty="0" smtClean="0">
                <a:solidFill>
                  <a:srgbClr val="B870B8"/>
                </a:solidFill>
              </a:rPr>
              <a:t>            NP, etc.</a:t>
            </a:r>
          </a:p>
          <a:p>
            <a:pPr>
              <a:spcBef>
                <a:spcPct val="50000"/>
              </a:spcBef>
            </a:pPr>
            <a:endParaRPr lang="en-US" sz="2400" dirty="0">
              <a:solidFill>
                <a:srgbClr val="B870B8"/>
              </a:solidFill>
            </a:endParaRPr>
          </a:p>
          <a:p>
            <a:pPr>
              <a:spcBef>
                <a:spcPct val="50000"/>
              </a:spcBef>
            </a:pPr>
            <a:r>
              <a:rPr lang="en-US" sz="2400" dirty="0">
                <a:solidFill>
                  <a:srgbClr val="B870B8"/>
                </a:solidFill>
              </a:rPr>
              <a:t>negative  toolkit of NP-hardness, etc.  </a:t>
            </a:r>
          </a:p>
        </p:txBody>
      </p:sp>
      <p:sp>
        <p:nvSpPr>
          <p:cNvPr id="63497" name="Line 9"/>
          <p:cNvSpPr>
            <a:spLocks noChangeShapeType="1"/>
          </p:cNvSpPr>
          <p:nvPr/>
        </p:nvSpPr>
        <p:spPr bwMode="auto">
          <a:xfrm flipV="1">
            <a:off x="2524986" y="4419600"/>
            <a:ext cx="0" cy="685800"/>
          </a:xfrm>
          <a:prstGeom prst="line">
            <a:avLst/>
          </a:prstGeom>
          <a:ln>
            <a:headEnd/>
            <a:tailEnd type="triangle" w="med" len="med"/>
          </a:ln>
          <a:extLst/>
        </p:spPr>
        <p:style>
          <a:lnRef idx="1">
            <a:schemeClr val="accent1"/>
          </a:lnRef>
          <a:fillRef idx="0">
            <a:schemeClr val="accent1"/>
          </a:fillRef>
          <a:effectRef idx="0">
            <a:schemeClr val="accent1"/>
          </a:effectRef>
          <a:fontRef idx="minor">
            <a:schemeClr val="tx1"/>
          </a:fontRef>
        </p:style>
        <p:txBody>
          <a:bodyPr/>
          <a:lstStyle/>
          <a:p>
            <a:endParaRPr lang="en-US"/>
          </a:p>
        </p:txBody>
      </p:sp>
      <p:sp>
        <p:nvSpPr>
          <p:cNvPr id="63499" name="Text Box 11"/>
          <p:cNvSpPr txBox="1">
            <a:spLocks noChangeArrowheads="1"/>
          </p:cNvSpPr>
          <p:nvPr/>
        </p:nvSpPr>
        <p:spPr bwMode="auto">
          <a:xfrm>
            <a:off x="0" y="6001810"/>
            <a:ext cx="95250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600" dirty="0">
                <a:solidFill>
                  <a:srgbClr val="000000"/>
                </a:solidFill>
              </a:rPr>
              <a:t>Unfortunately, almost everything turns out to be NP-hard.</a:t>
            </a:r>
          </a:p>
        </p:txBody>
      </p:sp>
      <p:sp>
        <p:nvSpPr>
          <p:cNvPr id="13" name="Line 9"/>
          <p:cNvSpPr>
            <a:spLocks noChangeShapeType="1"/>
          </p:cNvSpPr>
          <p:nvPr/>
        </p:nvSpPr>
        <p:spPr bwMode="auto">
          <a:xfrm flipV="1">
            <a:off x="6270769" y="4419600"/>
            <a:ext cx="0" cy="685800"/>
          </a:xfrm>
          <a:prstGeom prst="line">
            <a:avLst/>
          </a:prstGeom>
          <a:ln>
            <a:headEnd/>
            <a:tailEnd type="triangle" w="med" len="med"/>
          </a:ln>
          <a:extLst/>
        </p:spPr>
        <p:style>
          <a:lnRef idx="1">
            <a:schemeClr val="accent1"/>
          </a:lnRef>
          <a:fillRef idx="0">
            <a:schemeClr val="accent1"/>
          </a:fillRef>
          <a:effectRef idx="0">
            <a:schemeClr val="accent1"/>
          </a:effectRef>
          <a:fontRef idx="minor">
            <a:schemeClr val="tx1"/>
          </a:fontRef>
        </p:style>
        <p:txBody>
          <a:bodyPr/>
          <a:lstStyle/>
          <a:p>
            <a:endParaRPr lang="en-US"/>
          </a:p>
        </p:txBody>
      </p:sp>
    </p:spTree>
    <p:extLst>
      <p:ext uri="{BB962C8B-B14F-4D97-AF65-F5344CB8AC3E}">
        <p14:creationId xmlns:p14="http://schemas.microsoft.com/office/powerpoint/2010/main" val="4010245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common ancestor in a tree</a:t>
            </a:r>
            <a:endParaRPr lang="en-US" dirty="0"/>
          </a:p>
        </p:txBody>
      </p:sp>
      <p:pic>
        <p:nvPicPr>
          <p:cNvPr id="4" name="Content Placeholder 3"/>
          <p:cNvPicPr>
            <a:picLocks noGrp="1" noChangeAspect="1"/>
          </p:cNvPicPr>
          <p:nvPr>
            <p:ph idx="1"/>
          </p:nvPr>
        </p:nvPicPr>
        <p:blipFill>
          <a:blip r:embed="rId2"/>
          <a:srcRect l="-5868" r="-5868"/>
          <a:stretch>
            <a:fillRect/>
          </a:stretch>
        </p:blipFill>
        <p:spPr>
          <a:xfrm>
            <a:off x="498475" y="1981200"/>
            <a:ext cx="7556500" cy="4144963"/>
          </a:xfrm>
        </p:spPr>
      </p:pic>
    </p:spTree>
    <p:extLst>
      <p:ext uri="{BB962C8B-B14F-4D97-AF65-F5344CB8AC3E}">
        <p14:creationId xmlns:p14="http://schemas.microsoft.com/office/powerpoint/2010/main" val="32060844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minute task </a:t>
            </a:r>
            <a:endParaRPr lang="en-US" dirty="0"/>
          </a:p>
        </p:txBody>
      </p:sp>
      <p:sp>
        <p:nvSpPr>
          <p:cNvPr id="3" name="Content Placeholder 2"/>
          <p:cNvSpPr>
            <a:spLocks noGrp="1"/>
          </p:cNvSpPr>
          <p:nvPr>
            <p:ph idx="1"/>
          </p:nvPr>
        </p:nvSpPr>
        <p:spPr/>
        <p:txBody>
          <a:bodyPr/>
          <a:lstStyle/>
          <a:p>
            <a:r>
              <a:rPr lang="en-US" dirty="0" smtClean="0"/>
              <a:t>What if instead of asking which edges must we remove, we ask what vertices? How can we solve this problem?</a:t>
            </a:r>
            <a:endParaRPr lang="en-US" dirty="0"/>
          </a:p>
        </p:txBody>
      </p:sp>
    </p:spTree>
    <p:extLst>
      <p:ext uri="{BB962C8B-B14F-4D97-AF65-F5344CB8AC3E}">
        <p14:creationId xmlns:p14="http://schemas.microsoft.com/office/powerpoint/2010/main" val="29611458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Multicut</a:t>
            </a:r>
            <a:r>
              <a:rPr lang="en-US" dirty="0" smtClean="0"/>
              <a:t> is FPT with respect to number of requests</a:t>
            </a:r>
            <a:endParaRPr lang="en-US" dirty="0"/>
          </a:p>
        </p:txBody>
      </p:sp>
      <p:pic>
        <p:nvPicPr>
          <p:cNvPr id="4" name="Content Placeholder 3"/>
          <p:cNvPicPr>
            <a:picLocks noGrp="1" noChangeAspect="1"/>
          </p:cNvPicPr>
          <p:nvPr>
            <p:ph idx="1"/>
          </p:nvPr>
        </p:nvPicPr>
        <p:blipFill>
          <a:blip r:embed="rId2"/>
          <a:srcRect l="-2940" r="-2940"/>
          <a:stretch>
            <a:fillRect/>
          </a:stretch>
        </p:blipFill>
        <p:spPr>
          <a:xfrm>
            <a:off x="4137927" y="3977547"/>
            <a:ext cx="3917047" cy="2148616"/>
          </a:xfrm>
        </p:spPr>
      </p:pic>
      <p:sp>
        <p:nvSpPr>
          <p:cNvPr id="5" name="TextBox 4"/>
          <p:cNvSpPr txBox="1"/>
          <p:nvPr/>
        </p:nvSpPr>
        <p:spPr>
          <a:xfrm>
            <a:off x="653643" y="2272461"/>
            <a:ext cx="6431005" cy="1754327"/>
          </a:xfrm>
          <a:prstGeom prst="rect">
            <a:avLst/>
          </a:prstGeom>
          <a:noFill/>
        </p:spPr>
        <p:txBody>
          <a:bodyPr wrap="none" rtlCol="0">
            <a:spAutoFit/>
          </a:bodyPr>
          <a:lstStyle/>
          <a:p>
            <a:r>
              <a:rPr lang="en-US" dirty="0" smtClean="0"/>
              <a:t>Working bottom up, taking the NCA of each of the requests.</a:t>
            </a:r>
          </a:p>
          <a:p>
            <a:r>
              <a:rPr lang="en-US" dirty="0"/>
              <a:t>Search tree: 2</a:t>
            </a:r>
            <a:r>
              <a:rPr lang="en-US" baseline="30000" dirty="0"/>
              <a:t>k </a:t>
            </a:r>
            <a:r>
              <a:rPr lang="en-US" dirty="0"/>
              <a:t>(k := the number of edge deletions)</a:t>
            </a:r>
            <a:r>
              <a:rPr lang="en-US" dirty="0" smtClean="0"/>
              <a:t>.</a:t>
            </a:r>
          </a:p>
          <a:p>
            <a:endParaRPr lang="en-US" dirty="0"/>
          </a:p>
          <a:p>
            <a:endParaRPr lang="en-US" dirty="0" smtClean="0"/>
          </a:p>
          <a:p>
            <a:r>
              <a:rPr lang="en-US" dirty="0" smtClean="0"/>
              <a:t>Recent work: the kernel is of </a:t>
            </a:r>
            <a:r>
              <a:rPr lang="en-US" dirty="0" smtClean="0"/>
              <a:t>O(k</a:t>
            </a:r>
            <a:r>
              <a:rPr lang="en-US" baseline="30000" dirty="0" smtClean="0"/>
              <a:t>3</a:t>
            </a:r>
            <a:r>
              <a:rPr lang="en-US" dirty="0" smtClean="0"/>
              <a:t>)</a:t>
            </a:r>
            <a:endParaRPr lang="en-US" dirty="0" smtClean="0"/>
          </a:p>
          <a:p>
            <a:endParaRPr lang="en-US" dirty="0"/>
          </a:p>
        </p:txBody>
      </p:sp>
    </p:spTree>
    <p:extLst>
      <p:ext uri="{BB962C8B-B14F-4D97-AF65-F5344CB8AC3E}">
        <p14:creationId xmlns:p14="http://schemas.microsoft.com/office/powerpoint/2010/main" val="245307051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Tips and tricks for selecting the parameter</a:t>
            </a:r>
            <a:endParaRPr lang="en-US" dirty="0"/>
          </a:p>
        </p:txBody>
      </p:sp>
      <p:sp>
        <p:nvSpPr>
          <p:cNvPr id="3" name="Content Placeholder 2"/>
          <p:cNvSpPr>
            <a:spLocks noGrp="1"/>
          </p:cNvSpPr>
          <p:nvPr>
            <p:ph idx="1"/>
          </p:nvPr>
        </p:nvSpPr>
        <p:spPr/>
        <p:txBody>
          <a:bodyPr>
            <a:normAutofit/>
          </a:bodyPr>
          <a:lstStyle/>
          <a:p>
            <a:r>
              <a:rPr lang="en-US" dirty="0" smtClean="0"/>
              <a:t> </a:t>
            </a:r>
            <a:r>
              <a:rPr lang="en-US" dirty="0"/>
              <a:t>Parameter really </a:t>
            </a:r>
            <a:r>
              <a:rPr lang="en-US" dirty="0" smtClean="0"/>
              <a:t>small</a:t>
            </a:r>
            <a:r>
              <a:rPr lang="en-US" dirty="0"/>
              <a:t> </a:t>
            </a:r>
            <a:endParaRPr lang="en-US" dirty="0" smtClean="0"/>
          </a:p>
          <a:p>
            <a:pPr lvl="1"/>
            <a:r>
              <a:rPr lang="en-US" dirty="0" smtClean="0"/>
              <a:t>Example: </a:t>
            </a:r>
            <a:r>
              <a:rPr lang="en-US" dirty="0"/>
              <a:t>Vertex Cover on planar </a:t>
            </a:r>
            <a:r>
              <a:rPr lang="en-US" dirty="0" smtClean="0"/>
              <a:t>graphs</a:t>
            </a:r>
            <a:endParaRPr lang="en-US" dirty="0"/>
          </a:p>
          <a:p>
            <a:r>
              <a:rPr lang="en-US" dirty="0" smtClean="0"/>
              <a:t> </a:t>
            </a:r>
            <a:r>
              <a:rPr lang="en-US" dirty="0"/>
              <a:t>Guaranteed parameter </a:t>
            </a:r>
            <a:r>
              <a:rPr lang="en-US" dirty="0" smtClean="0"/>
              <a:t>value</a:t>
            </a:r>
            <a:endParaRPr lang="en-US" dirty="0"/>
          </a:p>
          <a:p>
            <a:pPr lvl="1"/>
            <a:r>
              <a:rPr lang="en-US" dirty="0" smtClean="0"/>
              <a:t>Example: Independent set on planar graphs</a:t>
            </a:r>
          </a:p>
          <a:p>
            <a:r>
              <a:rPr lang="en-US" dirty="0" smtClean="0"/>
              <a:t>More </a:t>
            </a:r>
            <a:r>
              <a:rPr lang="en-US" dirty="0"/>
              <a:t>than one obvious </a:t>
            </a:r>
            <a:r>
              <a:rPr lang="en-US" dirty="0" smtClean="0"/>
              <a:t>parameterization</a:t>
            </a:r>
          </a:p>
          <a:p>
            <a:pPr lvl="1"/>
            <a:r>
              <a:rPr lang="en-US" dirty="0" smtClean="0"/>
              <a:t>Example :Weighted vertex cover</a:t>
            </a:r>
          </a:p>
          <a:p>
            <a:r>
              <a:rPr lang="en-US" dirty="0" smtClean="0"/>
              <a:t>Close to trivial problem instances</a:t>
            </a:r>
            <a:endParaRPr lang="en-US" dirty="0"/>
          </a:p>
          <a:p>
            <a:pPr lvl="1"/>
            <a:r>
              <a:rPr lang="en-US" dirty="0"/>
              <a:t>Example </a:t>
            </a:r>
            <a:r>
              <a:rPr lang="en-US" dirty="0" smtClean="0"/>
              <a:t>:</a:t>
            </a:r>
            <a:r>
              <a:rPr lang="en-US" dirty="0"/>
              <a:t>Traveling </a:t>
            </a:r>
            <a:r>
              <a:rPr lang="en-US" dirty="0" smtClean="0"/>
              <a:t>Salesperson </a:t>
            </a:r>
            <a:r>
              <a:rPr lang="en-US" dirty="0"/>
              <a:t>problem in the two-dimensional Euclidean plane</a:t>
            </a:r>
          </a:p>
        </p:txBody>
      </p:sp>
    </p:spTree>
    <p:extLst>
      <p:ext uri="{BB962C8B-B14F-4D97-AF65-F5344CB8AC3E}">
        <p14:creationId xmlns:p14="http://schemas.microsoft.com/office/powerpoint/2010/main" val="41363322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fontScale="90000"/>
          </a:bodyPr>
          <a:lstStyle/>
          <a:p>
            <a:r>
              <a:rPr lang="en-US" sz="4000" dirty="0"/>
              <a:t>The parameterized framework is two-dimensional</a:t>
            </a:r>
          </a:p>
        </p:txBody>
      </p:sp>
      <p:sp>
        <p:nvSpPr>
          <p:cNvPr id="64515" name="Rectangle 3"/>
          <p:cNvSpPr>
            <a:spLocks noGrp="1" noChangeArrowheads="1"/>
          </p:cNvSpPr>
          <p:nvPr>
            <p:ph idx="1"/>
          </p:nvPr>
        </p:nvSpPr>
        <p:spPr>
          <a:xfrm>
            <a:off x="1219200" y="2286000"/>
            <a:ext cx="5791200" cy="1066800"/>
          </a:xfrm>
          <a:ln>
            <a:headEnd/>
            <a:tailEnd/>
          </a:ln>
        </p:spPr>
        <p:style>
          <a:lnRef idx="2">
            <a:schemeClr val="accent1"/>
          </a:lnRef>
          <a:fillRef idx="1">
            <a:schemeClr val="lt1"/>
          </a:fillRef>
          <a:effectRef idx="0">
            <a:schemeClr val="accent1"/>
          </a:effectRef>
          <a:fontRef idx="minor">
            <a:schemeClr val="dk1"/>
          </a:fontRef>
        </p:style>
        <p:txBody>
          <a:bodyPr>
            <a:normAutofit lnSpcReduction="10000"/>
          </a:bodyPr>
          <a:lstStyle/>
          <a:p>
            <a:pPr>
              <a:lnSpc>
                <a:spcPct val="90000"/>
              </a:lnSpc>
              <a:buFontTx/>
              <a:buNone/>
            </a:pPr>
            <a:r>
              <a:rPr lang="en-US" sz="2800" dirty="0"/>
              <a:t>n = input size</a:t>
            </a:r>
          </a:p>
          <a:p>
            <a:pPr>
              <a:lnSpc>
                <a:spcPct val="90000"/>
              </a:lnSpc>
              <a:buFontTx/>
              <a:buNone/>
            </a:pPr>
            <a:r>
              <a:rPr lang="en-US" sz="2800" dirty="0"/>
              <a:t>k = a relevant secondary measure</a:t>
            </a:r>
          </a:p>
        </p:txBody>
      </p:sp>
      <p:sp>
        <p:nvSpPr>
          <p:cNvPr id="64516" name="Text Box 4"/>
          <p:cNvSpPr txBox="1">
            <a:spLocks noChangeArrowheads="1"/>
          </p:cNvSpPr>
          <p:nvPr/>
        </p:nvSpPr>
        <p:spPr bwMode="auto">
          <a:xfrm>
            <a:off x="1371600" y="3554413"/>
            <a:ext cx="1447800" cy="636587"/>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a:spAutoFit/>
          </a:bodyPr>
          <a:lstStyle/>
          <a:p>
            <a:pPr>
              <a:spcBef>
                <a:spcPct val="50000"/>
              </a:spcBef>
            </a:pPr>
            <a:r>
              <a:rPr lang="en-US" sz="3200" dirty="0"/>
              <a:t>f(k)</a:t>
            </a:r>
            <a:r>
              <a:rPr lang="en-US" sz="3200" dirty="0" err="1"/>
              <a:t>n</a:t>
            </a:r>
            <a:r>
              <a:rPr lang="en-US" sz="3200" baseline="30000" dirty="0" err="1"/>
              <a:t>c</a:t>
            </a:r>
            <a:endParaRPr lang="en-US" sz="3200" baseline="30000" dirty="0"/>
          </a:p>
        </p:txBody>
      </p:sp>
      <p:sp>
        <p:nvSpPr>
          <p:cNvPr id="64517" name="Text Box 5"/>
          <p:cNvSpPr txBox="1">
            <a:spLocks noChangeArrowheads="1"/>
          </p:cNvSpPr>
          <p:nvPr/>
        </p:nvSpPr>
        <p:spPr bwMode="auto">
          <a:xfrm>
            <a:off x="4800600" y="3554413"/>
            <a:ext cx="1981200" cy="636587"/>
          </a:xfrm>
          <a:prstGeom prst="rect">
            <a:avLst/>
          </a:prstGeom>
          <a:ln>
            <a:headEnd/>
            <a:tailEnd/>
          </a:ln>
          <a:extLst/>
        </p:spPr>
        <p:style>
          <a:lnRef idx="2">
            <a:schemeClr val="accent1"/>
          </a:lnRef>
          <a:fillRef idx="1">
            <a:schemeClr val="lt1"/>
          </a:fillRef>
          <a:effectRef idx="0">
            <a:schemeClr val="accent1"/>
          </a:effectRef>
          <a:fontRef idx="minor">
            <a:schemeClr val="dk1"/>
          </a:fontRef>
        </p:style>
        <p:txBody>
          <a:bodyPr>
            <a:spAutoFit/>
          </a:bodyPr>
          <a:lstStyle/>
          <a:p>
            <a:pPr>
              <a:spcBef>
                <a:spcPct val="50000"/>
              </a:spcBef>
            </a:pPr>
            <a:r>
              <a:rPr lang="en-US" sz="3200"/>
              <a:t>n </a:t>
            </a:r>
            <a:r>
              <a:rPr lang="en-US" sz="3200" baseline="30000"/>
              <a:t>g(k)</a:t>
            </a:r>
          </a:p>
        </p:txBody>
      </p:sp>
      <p:sp>
        <p:nvSpPr>
          <p:cNvPr id="64518" name="Text Box 6"/>
          <p:cNvSpPr txBox="1">
            <a:spLocks noChangeArrowheads="1"/>
          </p:cNvSpPr>
          <p:nvPr/>
        </p:nvSpPr>
        <p:spPr bwMode="auto">
          <a:xfrm>
            <a:off x="3505200" y="34290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t>vs</a:t>
            </a:r>
          </a:p>
        </p:txBody>
      </p:sp>
      <p:sp>
        <p:nvSpPr>
          <p:cNvPr id="64519" name="Text Box 7"/>
          <p:cNvSpPr txBox="1">
            <a:spLocks noChangeArrowheads="1"/>
          </p:cNvSpPr>
          <p:nvPr/>
        </p:nvSpPr>
        <p:spPr bwMode="auto">
          <a:xfrm>
            <a:off x="76200" y="4405313"/>
            <a:ext cx="43434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t>                </a:t>
            </a:r>
            <a:r>
              <a:rPr lang="ja-JP" altLang="en-US" sz="2400" dirty="0">
                <a:latin typeface="Arial"/>
              </a:rPr>
              <a:t>“</a:t>
            </a:r>
            <a:r>
              <a:rPr lang="en-US" sz="2400" dirty="0"/>
              <a:t>good</a:t>
            </a:r>
            <a:r>
              <a:rPr lang="ja-JP" altLang="en-US" sz="2400" dirty="0">
                <a:latin typeface="Arial"/>
              </a:rPr>
              <a:t>”</a:t>
            </a:r>
            <a:endParaRPr lang="en-US" sz="2400" dirty="0"/>
          </a:p>
          <a:p>
            <a:pPr>
              <a:spcBef>
                <a:spcPct val="50000"/>
              </a:spcBef>
            </a:pPr>
            <a:r>
              <a:rPr lang="en-US" sz="2400" dirty="0"/>
              <a:t>                  FPT</a:t>
            </a:r>
            <a:endParaRPr lang="en-US" sz="2400" dirty="0">
              <a:solidFill>
                <a:srgbClr val="008000"/>
              </a:solidFill>
            </a:endParaRPr>
          </a:p>
        </p:txBody>
      </p:sp>
      <p:sp>
        <p:nvSpPr>
          <p:cNvPr id="64520" name="Text Box 8"/>
          <p:cNvSpPr txBox="1">
            <a:spLocks noChangeArrowheads="1"/>
          </p:cNvSpPr>
          <p:nvPr/>
        </p:nvSpPr>
        <p:spPr bwMode="auto">
          <a:xfrm>
            <a:off x="4191000" y="4405313"/>
            <a:ext cx="4343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t>           </a:t>
            </a:r>
            <a:r>
              <a:rPr lang="ja-JP" altLang="en-US" sz="2400" dirty="0">
                <a:latin typeface="Arial"/>
              </a:rPr>
              <a:t>“</a:t>
            </a:r>
            <a:r>
              <a:rPr lang="en-US" sz="2400" dirty="0"/>
              <a:t>bad</a:t>
            </a:r>
            <a:r>
              <a:rPr lang="ja-JP" altLang="en-US" sz="2400" dirty="0">
                <a:latin typeface="Arial"/>
              </a:rPr>
              <a:t>”</a:t>
            </a:r>
            <a:endParaRPr lang="en-US" sz="2400" dirty="0"/>
          </a:p>
          <a:p>
            <a:pPr>
              <a:spcBef>
                <a:spcPct val="50000"/>
              </a:spcBef>
            </a:pPr>
            <a:r>
              <a:rPr lang="en-US" sz="2400" dirty="0" smtClean="0"/>
              <a:t>Not discussed in this lecture</a:t>
            </a:r>
            <a:endParaRPr lang="en-US" sz="2400" dirty="0"/>
          </a:p>
        </p:txBody>
      </p:sp>
    </p:spTree>
    <p:extLst>
      <p:ext uri="{BB962C8B-B14F-4D97-AF65-F5344CB8AC3E}">
        <p14:creationId xmlns:p14="http://schemas.microsoft.com/office/powerpoint/2010/main" val="26796680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animBg="1"/>
      <p:bldP spid="64517" grpId="0" animBg="1"/>
      <p:bldP spid="64518" grpId="0"/>
      <p:bldP spid="64519" grpId="0"/>
      <p:bldP spid="645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Framework in pictures</a:t>
            </a:r>
            <a:endParaRPr lang="en-US" dirty="0"/>
          </a:p>
        </p:txBody>
      </p:sp>
      <p:sp>
        <p:nvSpPr>
          <p:cNvPr id="65539" name="Rectangle 3"/>
          <p:cNvSpPr>
            <a:spLocks noGrp="1" noChangeArrowheads="1"/>
          </p:cNvSpPr>
          <p:nvPr>
            <p:ph idx="1"/>
          </p:nvPr>
        </p:nvSpPr>
        <p:spPr>
          <a:xfrm>
            <a:off x="228600" y="1371600"/>
            <a:ext cx="8458200" cy="4754563"/>
          </a:xfrm>
        </p:spPr>
        <p:txBody>
          <a:bodyPr/>
          <a:lstStyle/>
          <a:p>
            <a:pPr>
              <a:buFontTx/>
              <a:buNone/>
            </a:pPr>
            <a:r>
              <a:rPr lang="en-US" dirty="0">
                <a:solidFill>
                  <a:schemeClr val="accent2"/>
                </a:solidFill>
              </a:rPr>
              <a:t>The </a:t>
            </a:r>
            <a:r>
              <a:rPr lang="en-US" i="1" dirty="0">
                <a:solidFill>
                  <a:schemeClr val="accent2"/>
                </a:solidFill>
              </a:rPr>
              <a:t>classical</a:t>
            </a:r>
            <a:r>
              <a:rPr lang="en-US" dirty="0">
                <a:solidFill>
                  <a:schemeClr val="accent2"/>
                </a:solidFill>
              </a:rPr>
              <a:t> P </a:t>
            </a:r>
            <a:r>
              <a:rPr lang="en-US" dirty="0" err="1">
                <a:solidFill>
                  <a:schemeClr val="accent2"/>
                </a:solidFill>
              </a:rPr>
              <a:t>vs</a:t>
            </a:r>
            <a:r>
              <a:rPr lang="en-US" dirty="0">
                <a:solidFill>
                  <a:schemeClr val="accent2"/>
                </a:solidFill>
              </a:rPr>
              <a:t> NP framework</a:t>
            </a:r>
          </a:p>
          <a:p>
            <a:pPr>
              <a:buFontTx/>
              <a:buNone/>
            </a:pPr>
            <a:endParaRPr lang="en-US" dirty="0">
              <a:solidFill>
                <a:schemeClr val="accent2"/>
              </a:solidFill>
            </a:endParaRPr>
          </a:p>
        </p:txBody>
      </p:sp>
      <p:sp>
        <p:nvSpPr>
          <p:cNvPr id="65540" name="Rectangle 4"/>
          <p:cNvSpPr>
            <a:spLocks noChangeArrowheads="1"/>
          </p:cNvSpPr>
          <p:nvPr/>
        </p:nvSpPr>
        <p:spPr bwMode="auto">
          <a:xfrm>
            <a:off x="5257800" y="4419600"/>
            <a:ext cx="16764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65541" name="AutoShape 5"/>
          <p:cNvSpPr>
            <a:spLocks noChangeArrowheads="1"/>
          </p:cNvSpPr>
          <p:nvPr/>
        </p:nvSpPr>
        <p:spPr bwMode="auto">
          <a:xfrm>
            <a:off x="6248400" y="4419600"/>
            <a:ext cx="685800" cy="609600"/>
          </a:xfrm>
          <a:prstGeom prst="irregularSeal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800"/>
              <a:t>k</a:t>
            </a:r>
          </a:p>
        </p:txBody>
      </p:sp>
      <p:sp>
        <p:nvSpPr>
          <p:cNvPr id="65542" name="Freeform 6"/>
          <p:cNvSpPr>
            <a:spLocks/>
          </p:cNvSpPr>
          <p:nvPr/>
        </p:nvSpPr>
        <p:spPr bwMode="auto">
          <a:xfrm>
            <a:off x="5943600" y="4419600"/>
            <a:ext cx="990600" cy="685800"/>
          </a:xfrm>
          <a:custGeom>
            <a:avLst/>
            <a:gdLst>
              <a:gd name="T0" fmla="*/ 0 w 544"/>
              <a:gd name="T1" fmla="*/ 0 h 371"/>
              <a:gd name="T2" fmla="*/ 181 w 544"/>
              <a:gd name="T3" fmla="*/ 318 h 371"/>
              <a:gd name="T4" fmla="*/ 544 w 544"/>
              <a:gd name="T5" fmla="*/ 318 h 371"/>
            </a:gdLst>
            <a:ahLst/>
            <a:cxnLst>
              <a:cxn ang="0">
                <a:pos x="T0" y="T1"/>
              </a:cxn>
              <a:cxn ang="0">
                <a:pos x="T2" y="T3"/>
              </a:cxn>
              <a:cxn ang="0">
                <a:pos x="T4" y="T5"/>
              </a:cxn>
            </a:cxnLst>
            <a:rect l="0" t="0" r="r" b="b"/>
            <a:pathLst>
              <a:path w="544" h="371">
                <a:moveTo>
                  <a:pt x="0" y="0"/>
                </a:moveTo>
                <a:cubicBezTo>
                  <a:pt x="45" y="132"/>
                  <a:pt x="90" y="265"/>
                  <a:pt x="181" y="318"/>
                </a:cubicBezTo>
                <a:cubicBezTo>
                  <a:pt x="272" y="371"/>
                  <a:pt x="484" y="325"/>
                  <a:pt x="544" y="31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3" name="Text Box 7"/>
          <p:cNvSpPr txBox="1">
            <a:spLocks noChangeArrowheads="1"/>
          </p:cNvSpPr>
          <p:nvPr/>
        </p:nvSpPr>
        <p:spPr bwMode="auto">
          <a:xfrm>
            <a:off x="5600700" y="4953000"/>
            <a:ext cx="68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a:latin typeface="Times New Roman" charset="0"/>
              </a:rPr>
              <a:t>n</a:t>
            </a:r>
            <a:r>
              <a:rPr lang="en-US" sz="2800" baseline="30000">
                <a:latin typeface="Times New Roman" charset="0"/>
              </a:rPr>
              <a:t>c</a:t>
            </a:r>
          </a:p>
        </p:txBody>
      </p:sp>
      <p:sp>
        <p:nvSpPr>
          <p:cNvPr id="65544" name="Rectangle 8"/>
          <p:cNvSpPr>
            <a:spLocks noChangeArrowheads="1"/>
          </p:cNvSpPr>
          <p:nvPr/>
        </p:nvSpPr>
        <p:spPr bwMode="auto">
          <a:xfrm>
            <a:off x="5867400" y="2057400"/>
            <a:ext cx="13716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65545" name="AutoShape 9"/>
          <p:cNvSpPr>
            <a:spLocks noChangeArrowheads="1"/>
          </p:cNvSpPr>
          <p:nvPr/>
        </p:nvSpPr>
        <p:spPr bwMode="auto">
          <a:xfrm>
            <a:off x="5943600" y="1981200"/>
            <a:ext cx="1371600" cy="1219200"/>
          </a:xfrm>
          <a:prstGeom prst="irregularSeal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800"/>
              <a:t>n</a:t>
            </a:r>
          </a:p>
        </p:txBody>
      </p:sp>
      <p:sp>
        <p:nvSpPr>
          <p:cNvPr id="65546" name="Text Box 10"/>
          <p:cNvSpPr txBox="1">
            <a:spLocks noChangeArrowheads="1"/>
          </p:cNvSpPr>
          <p:nvPr/>
        </p:nvSpPr>
        <p:spPr bwMode="auto">
          <a:xfrm>
            <a:off x="228600" y="1981200"/>
            <a:ext cx="5562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dirty="0">
                <a:solidFill>
                  <a:srgbClr val="B870B8"/>
                </a:solidFill>
                <a:latin typeface="+mj-lt"/>
              </a:rPr>
              <a:t>Intrinsic Combinatorial explosion: </a:t>
            </a:r>
            <a:r>
              <a:rPr lang="en-US" sz="2400" dirty="0">
                <a:solidFill>
                  <a:srgbClr val="660033"/>
                </a:solidFill>
                <a:latin typeface="+mj-lt"/>
              </a:rPr>
              <a:t>Most problems are NP-hard or worse.</a:t>
            </a:r>
          </a:p>
        </p:txBody>
      </p:sp>
      <p:sp>
        <p:nvSpPr>
          <p:cNvPr id="65547" name="Text Box 11"/>
          <p:cNvSpPr txBox="1">
            <a:spLocks noChangeArrowheads="1"/>
          </p:cNvSpPr>
          <p:nvPr/>
        </p:nvSpPr>
        <p:spPr bwMode="auto">
          <a:xfrm>
            <a:off x="304800" y="3810000"/>
            <a:ext cx="7010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200">
                <a:solidFill>
                  <a:schemeClr val="accent2"/>
                </a:solidFill>
              </a:rPr>
              <a:t>The </a:t>
            </a:r>
            <a:r>
              <a:rPr lang="en-US" sz="3200" i="1">
                <a:solidFill>
                  <a:schemeClr val="accent2"/>
                </a:solidFill>
              </a:rPr>
              <a:t>parameterized</a:t>
            </a:r>
            <a:r>
              <a:rPr lang="en-US" sz="3200">
                <a:solidFill>
                  <a:schemeClr val="accent2"/>
                </a:solidFill>
              </a:rPr>
              <a:t> framework</a:t>
            </a:r>
          </a:p>
        </p:txBody>
      </p:sp>
      <p:sp>
        <p:nvSpPr>
          <p:cNvPr id="65548" name="Text Box 12"/>
          <p:cNvSpPr txBox="1">
            <a:spLocks noChangeArrowheads="1"/>
          </p:cNvSpPr>
          <p:nvPr/>
        </p:nvSpPr>
        <p:spPr bwMode="auto">
          <a:xfrm>
            <a:off x="3505200" y="4800600"/>
            <a:ext cx="106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200" dirty="0">
                <a:solidFill>
                  <a:schemeClr val="accent1">
                    <a:lumMod val="60000"/>
                    <a:lumOff val="40000"/>
                  </a:schemeClr>
                </a:solidFill>
              </a:rPr>
              <a:t>FPT</a:t>
            </a:r>
          </a:p>
        </p:txBody>
      </p:sp>
      <p:sp>
        <p:nvSpPr>
          <p:cNvPr id="65549" name="Text Box 13"/>
          <p:cNvSpPr txBox="1">
            <a:spLocks noChangeArrowheads="1"/>
          </p:cNvSpPr>
          <p:nvPr/>
        </p:nvSpPr>
        <p:spPr bwMode="auto">
          <a:xfrm>
            <a:off x="0" y="60960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3200" dirty="0">
                <a:solidFill>
                  <a:srgbClr val="B870B8"/>
                </a:solidFill>
              </a:rPr>
              <a:t>Try to confine the explosion to the parameter.</a:t>
            </a:r>
          </a:p>
        </p:txBody>
      </p:sp>
    </p:spTree>
    <p:extLst>
      <p:ext uri="{BB962C8B-B14F-4D97-AF65-F5344CB8AC3E}">
        <p14:creationId xmlns:p14="http://schemas.microsoft.com/office/powerpoint/2010/main" val="1144094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5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5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5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5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nimBg="1"/>
      <p:bldP spid="65541" grpId="0" animBg="1"/>
      <p:bldP spid="65542" grpId="0" animBg="1"/>
      <p:bldP spid="65543" grpId="0"/>
      <p:bldP spid="65547" grpId="0"/>
      <p:bldP spid="65548" grpId="0"/>
      <p:bldP spid="655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25000"/>
                    <a:lumOff val="75000"/>
                  </a:schemeClr>
                </a:solidFill>
              </a:rPr>
              <a:t>Vertex</a:t>
            </a:r>
            <a:r>
              <a:rPr lang="en-US" dirty="0" smtClean="0"/>
              <a:t> </a:t>
            </a:r>
            <a:r>
              <a:rPr lang="en-US" dirty="0" smtClean="0">
                <a:solidFill>
                  <a:srgbClr val="D9B2DD"/>
                </a:solidFill>
              </a:rPr>
              <a:t>cover</a:t>
            </a:r>
            <a:r>
              <a:rPr lang="en-US" dirty="0" smtClean="0"/>
              <a:t> 	</a:t>
            </a:r>
            <a:endParaRPr lang="en-US" dirty="0"/>
          </a:p>
        </p:txBody>
      </p:sp>
      <p:sp>
        <p:nvSpPr>
          <p:cNvPr id="3" name="Content Placeholder 2"/>
          <p:cNvSpPr>
            <a:spLocks noGrp="1"/>
          </p:cNvSpPr>
          <p:nvPr>
            <p:ph idx="1"/>
          </p:nvPr>
        </p:nvSpPr>
        <p:spPr/>
        <p:txBody>
          <a:bodyPr/>
          <a:lstStyle/>
          <a:p>
            <a:r>
              <a:rPr lang="en-US" dirty="0" smtClean="0"/>
              <a:t>An NP-complete problem</a:t>
            </a:r>
          </a:p>
          <a:p>
            <a:r>
              <a:rPr lang="en-US" dirty="0" smtClean="0"/>
              <a:t>Easily parameterized (by the size of the set)</a:t>
            </a:r>
          </a:p>
          <a:p>
            <a:pPr marL="0" indent="0">
              <a:buNone/>
            </a:pPr>
            <a:endParaRPr lang="en-US" dirty="0" smtClean="0"/>
          </a:p>
          <a:p>
            <a:pPr marL="0" indent="0">
              <a:buNone/>
            </a:pPr>
            <a:r>
              <a:rPr lang="en-US" dirty="0" smtClean="0"/>
              <a:t>Vertex-cover(</a:t>
            </a:r>
            <a:r>
              <a:rPr lang="en-US" dirty="0" err="1" smtClean="0"/>
              <a:t>G,k</a:t>
            </a:r>
            <a:r>
              <a:rPr lang="en-US" dirty="0" smtClean="0"/>
              <a:t>)</a:t>
            </a:r>
          </a:p>
          <a:p>
            <a:pPr marL="0" indent="0">
              <a:buNone/>
            </a:pPr>
            <a:r>
              <a:rPr lang="en-US" baseline="30000" dirty="0" smtClean="0"/>
              <a:t>Input: An undirected graph G = (V, E) and a nonnegative integer k.</a:t>
            </a:r>
          </a:p>
          <a:p>
            <a:pPr marL="0" indent="0">
              <a:buNone/>
            </a:pPr>
            <a:r>
              <a:rPr lang="en-US" baseline="30000" dirty="0" smtClean="0"/>
              <a:t>Task: Find a subset of vertices C ⊆ V with k or fewer vertices such that each edge in E has at least one of its endpoints in C.</a:t>
            </a:r>
            <a:endParaRPr lang="en-US" dirty="0" smtClean="0"/>
          </a:p>
        </p:txBody>
      </p:sp>
      <p:pic>
        <p:nvPicPr>
          <p:cNvPr id="5" name="Picture 4"/>
          <p:cNvPicPr>
            <a:picLocks noChangeAspect="1"/>
          </p:cNvPicPr>
          <p:nvPr/>
        </p:nvPicPr>
        <p:blipFill>
          <a:blip r:embed="rId3">
            <a:grayscl/>
          </a:blip>
          <a:stretch>
            <a:fillRect/>
          </a:stretch>
        </p:blipFill>
        <p:spPr>
          <a:xfrm>
            <a:off x="5345037" y="4987636"/>
            <a:ext cx="3660282" cy="1870364"/>
          </a:xfrm>
          <a:prstGeom prst="rect">
            <a:avLst/>
          </a:prstGeom>
        </p:spPr>
      </p:pic>
      <p:sp>
        <p:nvSpPr>
          <p:cNvPr id="4" name="Rectangle 3"/>
          <p:cNvSpPr/>
          <p:nvPr/>
        </p:nvSpPr>
        <p:spPr>
          <a:xfrm>
            <a:off x="306395" y="6261729"/>
            <a:ext cx="4572000" cy="369332"/>
          </a:xfrm>
          <a:prstGeom prst="rect">
            <a:avLst/>
          </a:prstGeom>
        </p:spPr>
        <p:txBody>
          <a:bodyPr>
            <a:spAutoFit/>
          </a:bodyPr>
          <a:lstStyle/>
          <a:p>
            <a:r>
              <a:rPr lang="en-US" dirty="0" smtClean="0"/>
              <a:t>Any other parameters?</a:t>
            </a:r>
            <a:endParaRPr lang="en-US" dirty="0"/>
          </a:p>
        </p:txBody>
      </p:sp>
    </p:spTree>
    <p:extLst>
      <p:ext uri="{BB962C8B-B14F-4D97-AF65-F5344CB8AC3E}">
        <p14:creationId xmlns:p14="http://schemas.microsoft.com/office/powerpoint/2010/main" val="1920682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870B8"/>
                </a:solidFill>
              </a:rPr>
              <a:t>Vertex cover</a:t>
            </a:r>
            <a:r>
              <a:rPr lang="en-US" dirty="0"/>
              <a:t>: O</a:t>
            </a:r>
            <a:r>
              <a:rPr lang="en-US" dirty="0" smtClean="0"/>
              <a:t>bservations </a:t>
            </a:r>
            <a:endParaRPr lang="en-US" dirty="0"/>
          </a:p>
        </p:txBody>
      </p:sp>
      <p:sp>
        <p:nvSpPr>
          <p:cNvPr id="3" name="Content Placeholder 2"/>
          <p:cNvSpPr>
            <a:spLocks noGrp="1"/>
          </p:cNvSpPr>
          <p:nvPr>
            <p:ph idx="1"/>
          </p:nvPr>
        </p:nvSpPr>
        <p:spPr/>
        <p:txBody>
          <a:bodyPr/>
          <a:lstStyle/>
          <a:p>
            <a:r>
              <a:rPr lang="en-US" dirty="0" smtClean="0"/>
              <a:t>First, all vertices without edges connected are discarded.</a:t>
            </a:r>
            <a:endParaRPr lang="en-US" dirty="0"/>
          </a:p>
        </p:txBody>
      </p:sp>
      <p:sp>
        <p:nvSpPr>
          <p:cNvPr id="4" name="Oval 3"/>
          <p:cNvSpPr/>
          <p:nvPr/>
        </p:nvSpPr>
        <p:spPr>
          <a:xfrm>
            <a:off x="5275737" y="4395958"/>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512210" y="4860068"/>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414512" y="3980738"/>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800360" y="3773128"/>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07970" y="4554793"/>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068127" y="5549591"/>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575590" y="5757201"/>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847177" y="3663245"/>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514782" y="5177600"/>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1" idx="2"/>
            <a:endCxn id="7" idx="6"/>
          </p:cNvCxnSpPr>
          <p:nvPr/>
        </p:nvCxnSpPr>
        <p:spPr>
          <a:xfrm flipH="1">
            <a:off x="6215580" y="3870855"/>
            <a:ext cx="1631597" cy="1098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3"/>
            <a:endCxn id="8" idx="7"/>
          </p:cNvCxnSpPr>
          <p:nvPr/>
        </p:nvCxnSpPr>
        <p:spPr>
          <a:xfrm flipH="1">
            <a:off x="6362382" y="4017657"/>
            <a:ext cx="1545603" cy="5979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4"/>
            <a:endCxn id="12" idx="0"/>
          </p:cNvCxnSpPr>
          <p:nvPr/>
        </p:nvCxnSpPr>
        <p:spPr>
          <a:xfrm flipH="1">
            <a:off x="6722392" y="4078465"/>
            <a:ext cx="1332395" cy="10991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1" idx="4"/>
            <a:endCxn id="10" idx="0"/>
          </p:cNvCxnSpPr>
          <p:nvPr/>
        </p:nvCxnSpPr>
        <p:spPr>
          <a:xfrm flipH="1">
            <a:off x="6783200" y="4078465"/>
            <a:ext cx="1271587" cy="16787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1" idx="3"/>
            <a:endCxn id="4" idx="6"/>
          </p:cNvCxnSpPr>
          <p:nvPr/>
        </p:nvCxnSpPr>
        <p:spPr>
          <a:xfrm flipH="1">
            <a:off x="5690957" y="4017657"/>
            <a:ext cx="2217028" cy="585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4" idx="7"/>
            <a:endCxn id="7" idx="3"/>
          </p:cNvCxnSpPr>
          <p:nvPr/>
        </p:nvCxnSpPr>
        <p:spPr>
          <a:xfrm flipV="1">
            <a:off x="5630149" y="4127540"/>
            <a:ext cx="231019" cy="329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8" idx="0"/>
            <a:endCxn id="7" idx="4"/>
          </p:cNvCxnSpPr>
          <p:nvPr/>
        </p:nvCxnSpPr>
        <p:spPr>
          <a:xfrm flipH="1" flipV="1">
            <a:off x="6007970" y="4188348"/>
            <a:ext cx="207610" cy="366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4" idx="2"/>
            <a:endCxn id="6" idx="5"/>
          </p:cNvCxnSpPr>
          <p:nvPr/>
        </p:nvCxnSpPr>
        <p:spPr>
          <a:xfrm flipH="1" flipV="1">
            <a:off x="4768924" y="4335150"/>
            <a:ext cx="506813" cy="2684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4" idx="4"/>
            <a:endCxn id="9" idx="0"/>
          </p:cNvCxnSpPr>
          <p:nvPr/>
        </p:nvCxnSpPr>
        <p:spPr>
          <a:xfrm flipH="1">
            <a:off x="5275737" y="4811178"/>
            <a:ext cx="207610" cy="73841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2"/>
            <a:endCxn id="9" idx="6"/>
          </p:cNvCxnSpPr>
          <p:nvPr/>
        </p:nvCxnSpPr>
        <p:spPr>
          <a:xfrm flipH="1" flipV="1">
            <a:off x="5483347" y="5757201"/>
            <a:ext cx="1092243" cy="207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2"/>
            <a:endCxn id="5" idx="6"/>
          </p:cNvCxnSpPr>
          <p:nvPr/>
        </p:nvCxnSpPr>
        <p:spPr>
          <a:xfrm flipH="1">
            <a:off x="4927430" y="4762403"/>
            <a:ext cx="1080540" cy="305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3"/>
            <a:endCxn id="9" idx="7"/>
          </p:cNvCxnSpPr>
          <p:nvPr/>
        </p:nvCxnSpPr>
        <p:spPr>
          <a:xfrm flipH="1">
            <a:off x="5422539" y="5532012"/>
            <a:ext cx="1153051" cy="78387"/>
          </a:xfrm>
          <a:prstGeom prst="line">
            <a:avLst/>
          </a:prstGeom>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4078417" y="5427688"/>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a:stCxn id="11" idx="3"/>
            <a:endCxn id="9" idx="7"/>
          </p:cNvCxnSpPr>
          <p:nvPr/>
        </p:nvCxnSpPr>
        <p:spPr>
          <a:xfrm flipH="1">
            <a:off x="5422539" y="4017657"/>
            <a:ext cx="2485446" cy="15927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7" idx="2"/>
            <a:endCxn id="6" idx="6"/>
          </p:cNvCxnSpPr>
          <p:nvPr/>
        </p:nvCxnSpPr>
        <p:spPr>
          <a:xfrm flipH="1">
            <a:off x="4829732" y="3980738"/>
            <a:ext cx="970628" cy="207610"/>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726314" y="4590525"/>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9016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normAutofit/>
          </a:bodyPr>
          <a:lstStyle/>
          <a:p>
            <a:pPr eaLnBrk="1" hangingPunct="1"/>
            <a:r>
              <a:rPr lang="en-US" dirty="0">
                <a:solidFill>
                  <a:srgbClr val="B870B8"/>
                </a:solidFill>
              </a:rPr>
              <a:t>Vertex cover</a:t>
            </a:r>
            <a:r>
              <a:rPr lang="en-US" dirty="0"/>
              <a:t>: O</a:t>
            </a:r>
            <a:r>
              <a:rPr lang="en-US" dirty="0" smtClean="0"/>
              <a:t>bservation 1 </a:t>
            </a:r>
            <a:endParaRPr lang="nl-NL" dirty="0"/>
          </a:p>
        </p:txBody>
      </p:sp>
      <p:sp>
        <p:nvSpPr>
          <p:cNvPr id="49157" name="Rectangle 3"/>
          <p:cNvSpPr>
            <a:spLocks noGrp="1" noChangeArrowheads="1"/>
          </p:cNvSpPr>
          <p:nvPr>
            <p:ph idx="1"/>
          </p:nvPr>
        </p:nvSpPr>
        <p:spPr/>
        <p:txBody>
          <a:bodyPr/>
          <a:lstStyle/>
          <a:p>
            <a:pPr eaLnBrk="1" hangingPunct="1"/>
            <a:r>
              <a:rPr lang="en-US" dirty="0"/>
              <a:t>If </a:t>
            </a:r>
            <a:r>
              <a:rPr lang="en-US" i="1" dirty="0"/>
              <a:t>v</a:t>
            </a:r>
            <a:r>
              <a:rPr lang="en-US" dirty="0"/>
              <a:t> has degree at least </a:t>
            </a:r>
            <a:r>
              <a:rPr lang="en-US" i="1" dirty="0"/>
              <a:t>k+</a:t>
            </a:r>
            <a:r>
              <a:rPr lang="en-US" dirty="0"/>
              <a:t>1, then </a:t>
            </a:r>
            <a:r>
              <a:rPr lang="en-US" i="1" dirty="0"/>
              <a:t>v</a:t>
            </a:r>
            <a:r>
              <a:rPr lang="en-US" dirty="0"/>
              <a:t> belongs to each vertex cover in G of size at most </a:t>
            </a:r>
            <a:r>
              <a:rPr lang="en-US" i="1" dirty="0"/>
              <a:t>k.</a:t>
            </a:r>
            <a:endParaRPr lang="en-US" dirty="0"/>
          </a:p>
          <a:p>
            <a:pPr lvl="1" eaLnBrk="1" hangingPunct="1"/>
            <a:r>
              <a:rPr lang="en-US" dirty="0"/>
              <a:t>If </a:t>
            </a:r>
            <a:r>
              <a:rPr lang="en-US" i="1" dirty="0"/>
              <a:t>v</a:t>
            </a:r>
            <a:r>
              <a:rPr lang="en-US" dirty="0"/>
              <a:t> is not in the vertex cover, then all its neighbors are in the vertex cover</a:t>
            </a:r>
            <a:r>
              <a:rPr lang="en-US" dirty="0" smtClean="0"/>
              <a:t>.</a:t>
            </a:r>
            <a:endParaRPr lang="en-US" dirty="0"/>
          </a:p>
        </p:txBody>
      </p:sp>
      <p:sp>
        <p:nvSpPr>
          <p:cNvPr id="49155" name="Slide Number Placeholder 5"/>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1D27F572-C563-5847-BFC1-733F2D5EB9F9}" type="slidenum">
              <a:rPr lang="nl-NL" sz="1400"/>
              <a:pPr eaLnBrk="1" hangingPunct="1"/>
              <a:t>8</a:t>
            </a:fld>
            <a:endParaRPr lang="nl-NL" sz="1400"/>
          </a:p>
        </p:txBody>
      </p:sp>
      <p:sp>
        <p:nvSpPr>
          <p:cNvPr id="3" name="Oval 2"/>
          <p:cNvSpPr/>
          <p:nvPr/>
        </p:nvSpPr>
        <p:spPr>
          <a:xfrm>
            <a:off x="5275737" y="4395958"/>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512210" y="4860068"/>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414512" y="3980738"/>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800360" y="3773128"/>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7970" y="4554793"/>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068127" y="5549591"/>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575590" y="5757201"/>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847177" y="3663245"/>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514782" y="5177600"/>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a:stCxn id="13" idx="2"/>
            <a:endCxn id="9" idx="6"/>
          </p:cNvCxnSpPr>
          <p:nvPr/>
        </p:nvCxnSpPr>
        <p:spPr>
          <a:xfrm flipH="1">
            <a:off x="6215580" y="3870855"/>
            <a:ext cx="1631597" cy="1098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3" idx="3"/>
            <a:endCxn id="10" idx="7"/>
          </p:cNvCxnSpPr>
          <p:nvPr/>
        </p:nvCxnSpPr>
        <p:spPr>
          <a:xfrm flipH="1">
            <a:off x="6362382" y="4017657"/>
            <a:ext cx="1545603" cy="5979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4"/>
            <a:endCxn id="14" idx="0"/>
          </p:cNvCxnSpPr>
          <p:nvPr/>
        </p:nvCxnSpPr>
        <p:spPr>
          <a:xfrm flipH="1">
            <a:off x="6722392" y="4078465"/>
            <a:ext cx="1332395" cy="10991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4"/>
            <a:endCxn id="12" idx="0"/>
          </p:cNvCxnSpPr>
          <p:nvPr/>
        </p:nvCxnSpPr>
        <p:spPr>
          <a:xfrm flipH="1">
            <a:off x="6783200" y="4078465"/>
            <a:ext cx="1271587" cy="167873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3" idx="3"/>
            <a:endCxn id="3" idx="6"/>
          </p:cNvCxnSpPr>
          <p:nvPr/>
        </p:nvCxnSpPr>
        <p:spPr>
          <a:xfrm flipH="1">
            <a:off x="5690957" y="4017657"/>
            <a:ext cx="2217028" cy="585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3" idx="7"/>
            <a:endCxn id="9" idx="3"/>
          </p:cNvCxnSpPr>
          <p:nvPr/>
        </p:nvCxnSpPr>
        <p:spPr>
          <a:xfrm flipV="1">
            <a:off x="5630149" y="4127540"/>
            <a:ext cx="231019" cy="329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0" idx="0"/>
            <a:endCxn id="9" idx="4"/>
          </p:cNvCxnSpPr>
          <p:nvPr/>
        </p:nvCxnSpPr>
        <p:spPr>
          <a:xfrm flipH="1" flipV="1">
            <a:off x="6007970" y="4188348"/>
            <a:ext cx="207610" cy="366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3" idx="2"/>
            <a:endCxn id="8" idx="5"/>
          </p:cNvCxnSpPr>
          <p:nvPr/>
        </p:nvCxnSpPr>
        <p:spPr>
          <a:xfrm flipH="1" flipV="1">
            <a:off x="4768924" y="4335150"/>
            <a:ext cx="506813" cy="2684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3" idx="4"/>
            <a:endCxn id="11" idx="0"/>
          </p:cNvCxnSpPr>
          <p:nvPr/>
        </p:nvCxnSpPr>
        <p:spPr>
          <a:xfrm flipH="1">
            <a:off x="5275737" y="4811178"/>
            <a:ext cx="207610" cy="738413"/>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2" idx="2"/>
            <a:endCxn id="11" idx="6"/>
          </p:cNvCxnSpPr>
          <p:nvPr/>
        </p:nvCxnSpPr>
        <p:spPr>
          <a:xfrm flipH="1" flipV="1">
            <a:off x="5483347" y="5757201"/>
            <a:ext cx="1092243" cy="207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10" idx="2"/>
            <a:endCxn id="7" idx="6"/>
          </p:cNvCxnSpPr>
          <p:nvPr/>
        </p:nvCxnSpPr>
        <p:spPr>
          <a:xfrm flipH="1">
            <a:off x="4927430" y="4762403"/>
            <a:ext cx="1080540" cy="305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14" idx="3"/>
            <a:endCxn id="11" idx="7"/>
          </p:cNvCxnSpPr>
          <p:nvPr/>
        </p:nvCxnSpPr>
        <p:spPr>
          <a:xfrm flipH="1">
            <a:off x="5422539" y="5532012"/>
            <a:ext cx="1153051" cy="7838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3" idx="3"/>
            <a:endCxn id="11" idx="7"/>
          </p:cNvCxnSpPr>
          <p:nvPr/>
        </p:nvCxnSpPr>
        <p:spPr>
          <a:xfrm flipH="1">
            <a:off x="5422539" y="4017657"/>
            <a:ext cx="2485446" cy="1592742"/>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9" idx="2"/>
            <a:endCxn id="8" idx="6"/>
          </p:cNvCxnSpPr>
          <p:nvPr/>
        </p:nvCxnSpPr>
        <p:spPr>
          <a:xfrm flipH="1">
            <a:off x="4829732" y="3980738"/>
            <a:ext cx="970628" cy="20761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9383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870B8"/>
                </a:solidFill>
              </a:rPr>
              <a:t>Vertex cover</a:t>
            </a:r>
            <a:r>
              <a:rPr lang="en-US" dirty="0"/>
              <a:t>: </a:t>
            </a:r>
            <a:r>
              <a:rPr lang="en-US" dirty="0" smtClean="0"/>
              <a:t>Observation </a:t>
            </a:r>
            <a:r>
              <a:rPr lang="en-US" dirty="0"/>
              <a:t>2</a:t>
            </a:r>
          </a:p>
        </p:txBody>
      </p:sp>
      <p:sp>
        <p:nvSpPr>
          <p:cNvPr id="3" name="Content Placeholder 2"/>
          <p:cNvSpPr>
            <a:spLocks noGrp="1"/>
          </p:cNvSpPr>
          <p:nvPr>
            <p:ph idx="1"/>
          </p:nvPr>
        </p:nvSpPr>
        <p:spPr/>
        <p:txBody>
          <a:bodyPr/>
          <a:lstStyle/>
          <a:p>
            <a:r>
              <a:rPr lang="nl-NL" dirty="0" smtClean="0"/>
              <a:t>(After applying observation 1) We are left with vertices with degree at most k</a:t>
            </a:r>
          </a:p>
          <a:p>
            <a:r>
              <a:rPr lang="nl-NL" dirty="0" smtClean="0"/>
              <a:t>Every edge needs to be covered, but every vertex has at most k neighbors.</a:t>
            </a:r>
            <a:endParaRPr lang="nl-NL" dirty="0"/>
          </a:p>
          <a:p>
            <a:pPr lvl="1"/>
            <a:r>
              <a:rPr lang="nl-NL" dirty="0" smtClean="0"/>
              <a:t>Thus</a:t>
            </a:r>
            <a:r>
              <a:rPr lang="nl-NL" dirty="0" smtClean="0"/>
              <a:t>, if we have more than k</a:t>
            </a:r>
            <a:r>
              <a:rPr lang="nl-NL" baseline="30000" dirty="0" smtClean="0"/>
              <a:t>2 </a:t>
            </a:r>
            <a:r>
              <a:rPr lang="nl-NL" dirty="0" smtClean="0"/>
              <a:t>edges, no Vertex cover is possible</a:t>
            </a:r>
            <a:endParaRPr lang="nl-NL" baseline="30000" dirty="0"/>
          </a:p>
          <a:p>
            <a:endParaRPr lang="en-US" dirty="0"/>
          </a:p>
        </p:txBody>
      </p:sp>
      <p:sp>
        <p:nvSpPr>
          <p:cNvPr id="18" name="Oval 17"/>
          <p:cNvSpPr/>
          <p:nvPr/>
        </p:nvSpPr>
        <p:spPr>
          <a:xfrm>
            <a:off x="5690957" y="4981869"/>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927430" y="5445979"/>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829732" y="4566649"/>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215580" y="4359039"/>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423190" y="5140704"/>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483347" y="6135502"/>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990810" y="6343112"/>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930002" y="5763511"/>
            <a:ext cx="415220" cy="4152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p:cNvCxnSpPr>
            <a:stCxn id="18" idx="7"/>
            <a:endCxn id="21" idx="3"/>
          </p:cNvCxnSpPr>
          <p:nvPr/>
        </p:nvCxnSpPr>
        <p:spPr>
          <a:xfrm flipV="1">
            <a:off x="6045369" y="4713451"/>
            <a:ext cx="231019" cy="329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2" idx="0"/>
            <a:endCxn id="21" idx="4"/>
          </p:cNvCxnSpPr>
          <p:nvPr/>
        </p:nvCxnSpPr>
        <p:spPr>
          <a:xfrm flipH="1" flipV="1">
            <a:off x="6423190" y="4774259"/>
            <a:ext cx="207610" cy="366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8" idx="2"/>
            <a:endCxn id="20" idx="5"/>
          </p:cNvCxnSpPr>
          <p:nvPr/>
        </p:nvCxnSpPr>
        <p:spPr>
          <a:xfrm flipH="1" flipV="1">
            <a:off x="5184144" y="4921061"/>
            <a:ext cx="506813" cy="26841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8" idx="4"/>
            <a:endCxn id="23" idx="0"/>
          </p:cNvCxnSpPr>
          <p:nvPr/>
        </p:nvCxnSpPr>
        <p:spPr>
          <a:xfrm flipH="1">
            <a:off x="5690957" y="5397089"/>
            <a:ext cx="207610" cy="7384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4" idx="2"/>
            <a:endCxn id="23" idx="6"/>
          </p:cNvCxnSpPr>
          <p:nvPr/>
        </p:nvCxnSpPr>
        <p:spPr>
          <a:xfrm flipH="1" flipV="1">
            <a:off x="5898567" y="6343112"/>
            <a:ext cx="1092243" cy="207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2" idx="2"/>
            <a:endCxn id="19" idx="6"/>
          </p:cNvCxnSpPr>
          <p:nvPr/>
        </p:nvCxnSpPr>
        <p:spPr>
          <a:xfrm flipH="1">
            <a:off x="5342650" y="5348314"/>
            <a:ext cx="1080540" cy="305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6" idx="3"/>
            <a:endCxn id="23" idx="7"/>
          </p:cNvCxnSpPr>
          <p:nvPr/>
        </p:nvCxnSpPr>
        <p:spPr>
          <a:xfrm flipH="1">
            <a:off x="5837759" y="6117923"/>
            <a:ext cx="1153051" cy="783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1" idx="2"/>
            <a:endCxn id="20" idx="6"/>
          </p:cNvCxnSpPr>
          <p:nvPr/>
        </p:nvCxnSpPr>
        <p:spPr>
          <a:xfrm flipH="1">
            <a:off x="5244952" y="4566649"/>
            <a:ext cx="970628" cy="20761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8792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9392</TotalTime>
  <Words>2524</Words>
  <Application>Microsoft Macintosh PowerPoint</Application>
  <PresentationFormat>On-screen Show (4:3)</PresentationFormat>
  <Paragraphs>229</Paragraphs>
  <Slides>33</Slides>
  <Notes>8</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Advantage</vt:lpstr>
      <vt:lpstr>Fixed parameter algorithms</vt:lpstr>
      <vt:lpstr>Map of the next 45 minutes</vt:lpstr>
      <vt:lpstr>The “classical” P vs NP framework is one-dimensional</vt:lpstr>
      <vt:lpstr>The parameterized framework is two-dimensional</vt:lpstr>
      <vt:lpstr>Framework in pictures</vt:lpstr>
      <vt:lpstr>Vertex cover  </vt:lpstr>
      <vt:lpstr>Vertex cover: Observations </vt:lpstr>
      <vt:lpstr>Vertex cover: Observation 1 </vt:lpstr>
      <vt:lpstr>Vertex cover: Observation 2</vt:lpstr>
      <vt:lpstr>We are left with </vt:lpstr>
      <vt:lpstr>Definitions</vt:lpstr>
      <vt:lpstr>TSP is also FPT … </vt:lpstr>
      <vt:lpstr>Kernelization</vt:lpstr>
      <vt:lpstr>Formal definition of kernelization</vt:lpstr>
      <vt:lpstr>Kernelization for Vertex Cover</vt:lpstr>
      <vt:lpstr>CNF,  a reminder</vt:lpstr>
      <vt:lpstr>MAXIMUM SATISFIABILITY </vt:lpstr>
      <vt:lpstr>Observation 1:</vt:lpstr>
      <vt:lpstr>Flipping : example</vt:lpstr>
      <vt:lpstr>Observation 2:</vt:lpstr>
      <vt:lpstr>Observation 2 (cont.)</vt:lpstr>
      <vt:lpstr>Example</vt:lpstr>
      <vt:lpstr>Observation 3:</vt:lpstr>
      <vt:lpstr>Observation 3:</vt:lpstr>
      <vt:lpstr>Observation 3:</vt:lpstr>
      <vt:lpstr>Conclusion</vt:lpstr>
      <vt:lpstr>The connection: Kernels and FPT</vt:lpstr>
      <vt:lpstr>FPT -&gt; Kernel</vt:lpstr>
      <vt:lpstr>Out of the material but beautiful: Multicut in trees</vt:lpstr>
      <vt:lpstr>Least common ancestor in a tree</vt:lpstr>
      <vt:lpstr>5 minute task </vt:lpstr>
      <vt:lpstr>Multicut is FPT with respect to number of requests</vt:lpstr>
      <vt:lpstr>Tips and tricks for selecting the parameter</vt:lpstr>
    </vt:vector>
  </TitlesOfParts>
  <Company>DIKU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Invitation to FPT algorithms</dc:title>
  <dc:creator>Noy Rotbart</dc:creator>
  <cp:lastModifiedBy>Noy Rotbart</cp:lastModifiedBy>
  <cp:revision>55</cp:revision>
  <dcterms:created xsi:type="dcterms:W3CDTF">2013-05-14T15:26:19Z</dcterms:created>
  <dcterms:modified xsi:type="dcterms:W3CDTF">2013-05-21T12:00:39Z</dcterms:modified>
</cp:coreProperties>
</file>